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4"/>
  </p:notesMasterIdLst>
  <p:handoutMasterIdLst>
    <p:handoutMasterId r:id="rId91"/>
  </p:handoutMasterIdLst>
  <p:sldIdLst>
    <p:sldId id="256" r:id="rId3"/>
    <p:sldId id="257" r:id="rId4"/>
    <p:sldId id="260" r:id="rId5"/>
    <p:sldId id="261" r:id="rId6"/>
    <p:sldId id="262" r:id="rId7"/>
    <p:sldId id="263" r:id="rId8"/>
    <p:sldId id="264" r:id="rId9"/>
    <p:sldId id="265" r:id="rId10"/>
    <p:sldId id="266" r:id="rId11"/>
    <p:sldId id="313" r:id="rId12"/>
    <p:sldId id="316" r:id="rId13"/>
    <p:sldId id="369" r:id="rId14"/>
    <p:sldId id="455" r:id="rId15"/>
    <p:sldId id="456" r:id="rId16"/>
    <p:sldId id="317" r:id="rId17"/>
    <p:sldId id="362" r:id="rId18"/>
    <p:sldId id="363" r:id="rId19"/>
    <p:sldId id="364" r:id="rId20"/>
    <p:sldId id="365" r:id="rId21"/>
    <p:sldId id="361" r:id="rId22"/>
    <p:sldId id="453" r:id="rId23"/>
    <p:sldId id="454" r:id="rId24"/>
    <p:sldId id="450" r:id="rId25"/>
    <p:sldId id="451" r:id="rId26"/>
    <p:sldId id="452" r:id="rId27"/>
    <p:sldId id="376" r:id="rId28"/>
    <p:sldId id="377" r:id="rId29"/>
    <p:sldId id="378" r:id="rId30"/>
    <p:sldId id="380" r:id="rId31"/>
    <p:sldId id="390" r:id="rId32"/>
    <p:sldId id="379" r:id="rId33"/>
    <p:sldId id="529" r:id="rId34"/>
    <p:sldId id="382" r:id="rId35"/>
    <p:sldId id="383" r:id="rId36"/>
    <p:sldId id="385" r:id="rId37"/>
    <p:sldId id="384" r:id="rId38"/>
    <p:sldId id="388" r:id="rId39"/>
    <p:sldId id="381" r:id="rId40"/>
    <p:sldId id="389" r:id="rId41"/>
    <p:sldId id="386" r:id="rId42"/>
    <p:sldId id="387" r:id="rId43"/>
    <p:sldId id="370" r:id="rId44"/>
    <p:sldId id="371" r:id="rId45"/>
    <p:sldId id="372" r:id="rId46"/>
    <p:sldId id="373" r:id="rId47"/>
    <p:sldId id="395" r:id="rId48"/>
    <p:sldId id="391" r:id="rId49"/>
    <p:sldId id="318" r:id="rId50"/>
    <p:sldId id="319" r:id="rId51"/>
    <p:sldId id="268" r:id="rId52"/>
    <p:sldId id="269" r:id="rId53"/>
    <p:sldId id="270" r:id="rId54"/>
    <p:sldId id="280" r:id="rId55"/>
    <p:sldId id="286" r:id="rId56"/>
    <p:sldId id="287" r:id="rId57"/>
    <p:sldId id="271" r:id="rId58"/>
    <p:sldId id="284" r:id="rId59"/>
    <p:sldId id="283" r:id="rId60"/>
    <p:sldId id="281" r:id="rId61"/>
    <p:sldId id="282" r:id="rId62"/>
    <p:sldId id="275" r:id="rId63"/>
    <p:sldId id="288" r:id="rId65"/>
    <p:sldId id="276" r:id="rId66"/>
    <p:sldId id="277" r:id="rId67"/>
    <p:sldId id="278" r:id="rId68"/>
    <p:sldId id="279" r:id="rId69"/>
    <p:sldId id="289" r:id="rId70"/>
    <p:sldId id="290" r:id="rId71"/>
    <p:sldId id="291" r:id="rId72"/>
    <p:sldId id="292" r:id="rId73"/>
    <p:sldId id="293" r:id="rId74"/>
    <p:sldId id="294" r:id="rId75"/>
    <p:sldId id="295" r:id="rId76"/>
    <p:sldId id="296" r:id="rId77"/>
    <p:sldId id="297" r:id="rId78"/>
    <p:sldId id="298" r:id="rId79"/>
    <p:sldId id="299" r:id="rId80"/>
    <p:sldId id="300" r:id="rId81"/>
    <p:sldId id="301" r:id="rId82"/>
    <p:sldId id="302" r:id="rId83"/>
    <p:sldId id="303" r:id="rId84"/>
    <p:sldId id="304" r:id="rId85"/>
    <p:sldId id="305" r:id="rId86"/>
    <p:sldId id="306" r:id="rId87"/>
    <p:sldId id="311" r:id="rId88"/>
    <p:sldId id="312" r:id="rId89"/>
    <p:sldId id="528" r:id="rId90"/>
  </p:sldIdLst>
  <p:sldSz cx="12192000" cy="6858000"/>
  <p:notesSz cx="6858000" cy="9144000"/>
  <p:custDataLst>
    <p:tags r:id="rId9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initials="w" lastIdx="0" clrIdx="0"/>
  <p:cmAuthor id="1" name="何富军" initials="何" lastIdx="1" clrIdx="0"/>
  <p:cmAuthor id="2" name="闫秀丽" initials="闫" lastIdx="0" clrIdx="0"/>
  <p:cmAuthor id="3" name="fafa" initials="f" lastIdx="2" clrIdx="1"/>
  <p:cmAuthor id="4" name="王习习" initials="王" lastIdx="2" clrIdx="0"/>
  <p:cmAuthor id="5" name="HongWei_Z" initials="H" lastIdx="0" clrIdx="2"/>
  <p:cmAuthor id="6" name="Risun" initials="R" lastIdx="56" clrIdx="6"/>
  <p:cmAuthor id="7" name="文峰" initials="文峰 [2]" lastIdx="31" clrIdx="7"/>
  <p:cmAuthor id="8" name="佟恒" initials="佟恒" lastIdx="1" clrIdx="8"/>
  <p:cmAuthor id="9" name="Anlj" initials="A" lastIdx="1" clrIdx="9"/>
  <p:cmAuthor id="10" name="王同华" initials="王" lastIdx="2" clrIdx="9"/>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026" autoAdjust="0"/>
    <p:restoredTop sz="94660"/>
  </p:normalViewPr>
  <p:slideViewPr>
    <p:cSldViewPr snapToGrid="0">
      <p:cViewPr varScale="1">
        <p:scale>
          <a:sx n="69" d="100"/>
          <a:sy n="69" d="100"/>
        </p:scale>
        <p:origin x="564" y="48"/>
      </p:cViewPr>
      <p:guideLst/>
    </p:cSldViewPr>
  </p:slideViewPr>
  <p:notesTextViewPr>
    <p:cViewPr>
      <p:scale>
        <a:sx n="1" d="1"/>
        <a:sy n="1" d="1"/>
      </p:scale>
      <p:origin x="0" y="0"/>
    </p:cViewPr>
  </p:notesTextViewPr>
  <p:notesViewPr>
    <p:cSldViewPr snapToGrid="0">
      <p:cViewPr varScale="1">
        <p:scale>
          <a:sx n="52" d="100"/>
          <a:sy n="52" d="100"/>
        </p:scale>
        <p:origin x="2676" y="48"/>
      </p:cViewPr>
      <p:guideLst/>
    </p:cSldViewPr>
  </p:notesViewPr>
  <p:gridSpacing cx="72008" cy="72008"/>
</p:viewPr>
</file>

<file path=ppt/_rels/presentation.xml.rels><?xml version="1.0" encoding="UTF-8" standalone="yes"?>
<Relationships xmlns="http://schemas.openxmlformats.org/package/2006/relationships"><Relationship Id="rId96" Type="http://schemas.openxmlformats.org/officeDocument/2006/relationships/tags" Target="tags/tag8.xml"/><Relationship Id="rId95" Type="http://schemas.openxmlformats.org/officeDocument/2006/relationships/commentAuthors" Target="commentAuthors.xml"/><Relationship Id="rId94" Type="http://schemas.openxmlformats.org/officeDocument/2006/relationships/tableStyles" Target="tableStyles.xml"/><Relationship Id="rId93" Type="http://schemas.openxmlformats.org/officeDocument/2006/relationships/viewProps" Target="viewProps.xml"/><Relationship Id="rId92" Type="http://schemas.openxmlformats.org/officeDocument/2006/relationships/presProps" Target="presProps.xml"/><Relationship Id="rId91" Type="http://schemas.openxmlformats.org/officeDocument/2006/relationships/handoutMaster" Target="handoutMasters/handoutMaster1.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notesMaster" Target="notesMasters/notesMaster1.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E39FB2-32CC-4880-8A02-9CBCFF08E50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4D9D818-1A2C-4754-92C3-93D7AC2F21D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219652"/>
            <a:ext cx="10515600" cy="396875"/>
          </a:xfrm>
        </p:spPr>
        <p:txBody>
          <a:bodyPr>
            <a:noAutofit/>
          </a:bodyPr>
          <a:lstStyle>
            <a:lvl1pPr>
              <a:defRPr sz="3200" b="1" i="0" baseline="0">
                <a:latin typeface="华文隶书" panose="02010800040101010101" pitchFamily="2"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22563" y="692727"/>
            <a:ext cx="11270673" cy="6028748"/>
          </a:xfrm>
        </p:spPr>
        <p:txBody>
          <a:bodyPr/>
          <a:lstStyle>
            <a:lvl1pPr>
              <a:defRPr sz="2400" b="1" i="0" baseline="0">
                <a:ea typeface="华文中宋" panose="02010600040101010101" pitchFamily="2" charset="-122"/>
              </a:defRPr>
            </a:lvl1pPr>
            <a:lvl2pPr>
              <a:defRPr sz="2400" b="1" i="0" baseline="0">
                <a:ea typeface="华文中宋" panose="02010600040101010101" pitchFamily="2" charset="-122"/>
              </a:defRPr>
            </a:lvl2pPr>
            <a:lvl3pPr>
              <a:defRPr sz="2400" b="1" i="0" baseline="0">
                <a:ea typeface="华文中宋" panose="02010600040101010101" pitchFamily="2" charset="-122"/>
              </a:defRPr>
            </a:lvl3pPr>
            <a:lvl4pPr>
              <a:defRPr sz="2400" b="1" i="0" baseline="0">
                <a:ea typeface="华文中宋" panose="02010600040101010101" pitchFamily="2" charset="-122"/>
              </a:defRPr>
            </a:lvl4pPr>
            <a:lvl5pPr>
              <a:defRPr sz="2400" b="1" i="0" baseline="0">
                <a:ea typeface="华文中宋" panose="02010600040101010101" pitchFamily="2"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C8C848F-1A5F-40EC-B41C-CD3BD5F7F7E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6B0EC9-BE80-43C8-B9EB-2FEF14CF8B7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8C848F-1A5F-40EC-B41C-CD3BD5F7F7E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6B0EC9-BE80-43C8-B9EB-2FEF14CF8B7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050925"/>
            <a:ext cx="9224010" cy="1644650"/>
          </a:xfrm>
        </p:spPr>
        <p:txBody>
          <a:bodyPr>
            <a:normAutofit fontScale="90000"/>
          </a:bodyPr>
          <a:lstStyle/>
          <a:p>
            <a:r>
              <a:rPr lang="en-US" altLang="zh-CN" b="1">
                <a:solidFill>
                  <a:srgbClr val="C00000"/>
                </a:solidFill>
                <a:uFillTx/>
                <a:ea typeface="华文行楷" panose="02010800040101010101" charset="-122"/>
              </a:rPr>
              <a:t>2024</a:t>
            </a:r>
            <a:r>
              <a:rPr lang="zh-CN" altLang="en-US" b="1">
                <a:solidFill>
                  <a:srgbClr val="C00000"/>
                </a:solidFill>
                <a:uFillTx/>
                <a:ea typeface="华文行楷" panose="02010800040101010101" charset="-122"/>
              </a:rPr>
              <a:t>年度相关税收政策分享</a:t>
            </a:r>
            <a:endParaRPr lang="zh-CN" altLang="en-US" b="1">
              <a:solidFill>
                <a:srgbClr val="C00000"/>
              </a:solidFill>
              <a:uFillTx/>
              <a:ea typeface="华文行楷" panose="02010800040101010101" charset="-122"/>
            </a:endParaRPr>
          </a:p>
        </p:txBody>
      </p:sp>
      <p:sp>
        <p:nvSpPr>
          <p:cNvPr id="3" name="副标题 2"/>
          <p:cNvSpPr>
            <a:spLocks noGrp="1"/>
          </p:cNvSpPr>
          <p:nvPr>
            <p:ph type="subTitle" idx="1"/>
          </p:nvPr>
        </p:nvSpPr>
        <p:spPr/>
        <p:txBody>
          <a:bodyPr/>
          <a:lstStyle/>
          <a:p>
            <a:r>
              <a:rPr lang="zh-CN" altLang="en-US" sz="3600" b="1">
                <a:solidFill>
                  <a:srgbClr val="0070C0"/>
                </a:solidFill>
                <a:uFillTx/>
                <a:latin typeface="华文中宋" panose="02010600040101010101" pitchFamily="2" charset="-122"/>
              </a:rPr>
              <a:t>税务顾问客户（</a:t>
            </a:r>
            <a:r>
              <a:rPr lang="en-US" altLang="zh-CN" sz="3600" b="1">
                <a:solidFill>
                  <a:srgbClr val="0070C0"/>
                </a:solidFill>
                <a:uFillTx/>
                <a:latin typeface="华文中宋" panose="02010600040101010101" pitchFamily="2" charset="-122"/>
              </a:rPr>
              <a:t>2025.1.17</a:t>
            </a:r>
            <a:r>
              <a:rPr lang="zh-CN" altLang="en-US" sz="3600" b="1">
                <a:solidFill>
                  <a:srgbClr val="0070C0"/>
                </a:solidFill>
                <a:uFillTx/>
                <a:latin typeface="华文中宋" panose="02010600040101010101" pitchFamily="2" charset="-122"/>
              </a:rPr>
              <a:t>）</a:t>
            </a:r>
            <a:endParaRPr lang="zh-CN" altLang="en-US" sz="3600" b="1">
              <a:solidFill>
                <a:srgbClr val="0070C0"/>
              </a:solidFill>
              <a:uFillTx/>
              <a:latin typeface="华文中宋" panose="020106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二</a:t>
            </a:r>
            <a:r>
              <a:rPr lang="en-US" altLang="zh-CN">
                <a:solidFill>
                  <a:srgbClr val="FF0000"/>
                </a:solidFill>
              </a:rPr>
              <a:t>.</a:t>
            </a:r>
            <a:r>
              <a:rPr lang="zh-CN" altLang="en-US">
                <a:solidFill>
                  <a:srgbClr val="FF0000"/>
                </a:solidFill>
              </a:rPr>
              <a:t>调整出口退税政策</a:t>
            </a:r>
            <a:endParaRPr lang="zh-CN" altLang="en-US">
              <a:solidFill>
                <a:srgbClr val="FF0000"/>
              </a:solidFill>
            </a:endParaRPr>
          </a:p>
          <a:p>
            <a:r>
              <a:rPr lang="zh-CN" altLang="en-US">
                <a:solidFill>
                  <a:srgbClr val="00B0F0"/>
                </a:solidFill>
              </a:rPr>
              <a:t>（一）相关政策</a:t>
            </a:r>
            <a:endParaRPr lang="zh-CN" altLang="en-US">
              <a:solidFill>
                <a:srgbClr val="00B0F0"/>
              </a:solidFill>
            </a:endParaRPr>
          </a:p>
          <a:p>
            <a:r>
              <a:rPr lang="zh-CN" altLang="en-US">
                <a:solidFill>
                  <a:schemeClr val="tx1"/>
                </a:solidFill>
              </a:rPr>
              <a:t>财政部</a:t>
            </a:r>
            <a:r>
              <a:rPr lang="en-US" altLang="zh-CN">
                <a:solidFill>
                  <a:schemeClr val="tx1"/>
                </a:solidFill>
              </a:rPr>
              <a:t> </a:t>
            </a:r>
            <a:r>
              <a:rPr lang="zh-CN" altLang="en-US">
                <a:solidFill>
                  <a:schemeClr val="tx1"/>
                </a:solidFill>
              </a:rPr>
              <a:t>国家税务总局关于调整出口退税政策的公告（财政部</a:t>
            </a:r>
            <a:r>
              <a:rPr lang="en-US" altLang="zh-CN">
                <a:solidFill>
                  <a:schemeClr val="tx1"/>
                </a:solidFill>
              </a:rPr>
              <a:t> </a:t>
            </a:r>
            <a:r>
              <a:rPr lang="zh-CN" altLang="en-US">
                <a:solidFill>
                  <a:schemeClr val="tx1"/>
                </a:solidFill>
              </a:rPr>
              <a:t>税务总局公告</a:t>
            </a:r>
            <a:r>
              <a:rPr lang="en-US" altLang="zh-CN">
                <a:solidFill>
                  <a:schemeClr val="tx1"/>
                </a:solidFill>
              </a:rPr>
              <a:t>2024</a:t>
            </a:r>
            <a:r>
              <a:rPr lang="zh-CN" altLang="en-US">
                <a:solidFill>
                  <a:schemeClr val="tx1"/>
                </a:solidFill>
              </a:rPr>
              <a:t>年第</a:t>
            </a:r>
            <a:r>
              <a:rPr lang="en-US" altLang="zh-CN">
                <a:solidFill>
                  <a:schemeClr val="tx1"/>
                </a:solidFill>
              </a:rPr>
              <a:t>15</a:t>
            </a:r>
            <a:r>
              <a:rPr lang="zh-CN" altLang="en-US">
                <a:solidFill>
                  <a:schemeClr val="tx1"/>
                </a:solidFill>
              </a:rPr>
              <a:t>号</a:t>
            </a:r>
            <a:r>
              <a:rPr lang="en-US" altLang="zh-CN">
                <a:solidFill>
                  <a:schemeClr val="tx1"/>
                </a:solidFill>
              </a:rPr>
              <a:t> </a:t>
            </a:r>
            <a:r>
              <a:rPr lang="zh-CN" altLang="en-US">
                <a:solidFill>
                  <a:schemeClr val="tx1"/>
                </a:solidFill>
              </a:rPr>
              <a:t>）</a:t>
            </a:r>
            <a:endParaRPr lang="zh-CN" altLang="en-US">
              <a:solidFill>
                <a:schemeClr val="tx1"/>
              </a:solidFill>
            </a:endParaRPr>
          </a:p>
          <a:p>
            <a:r>
              <a:rPr lang="zh-CN" altLang="en-US">
                <a:solidFill>
                  <a:schemeClr val="tx1"/>
                </a:solidFill>
              </a:rPr>
              <a:t>（二）政策规定</a:t>
            </a:r>
            <a:endParaRPr lang="zh-CN" altLang="en-US">
              <a:solidFill>
                <a:schemeClr val="tx1"/>
              </a:solidFill>
            </a:endParaRPr>
          </a:p>
          <a:p>
            <a:r>
              <a:rPr lang="en-US" altLang="zh-CN">
                <a:solidFill>
                  <a:schemeClr val="tx1"/>
                </a:solidFill>
              </a:rPr>
              <a:t>1.</a:t>
            </a:r>
            <a:r>
              <a:rPr lang="zh-CN" altLang="en-US">
                <a:solidFill>
                  <a:schemeClr val="tx1"/>
                </a:solidFill>
              </a:rPr>
              <a:t>执行时间</a:t>
            </a:r>
            <a:endParaRPr lang="zh-CN" altLang="en-US">
              <a:solidFill>
                <a:schemeClr val="tx1"/>
              </a:solidFill>
            </a:endParaRPr>
          </a:p>
          <a:p>
            <a:r>
              <a:rPr lang="zh-CN" altLang="en-US">
                <a:solidFill>
                  <a:schemeClr val="tx1"/>
                </a:solidFill>
              </a:rPr>
              <a:t>自</a:t>
            </a:r>
            <a:r>
              <a:rPr lang="en-US" altLang="zh-CN">
                <a:solidFill>
                  <a:schemeClr val="tx1"/>
                </a:solidFill>
              </a:rPr>
              <a:t>2024</a:t>
            </a:r>
            <a:r>
              <a:rPr lang="zh-CN" altLang="en-US">
                <a:solidFill>
                  <a:schemeClr val="tx1"/>
                </a:solidFill>
              </a:rPr>
              <a:t>年</a:t>
            </a:r>
            <a:r>
              <a:rPr lang="en-US" altLang="zh-CN">
                <a:solidFill>
                  <a:schemeClr val="tx1"/>
                </a:solidFill>
              </a:rPr>
              <a:t>12</a:t>
            </a:r>
            <a:r>
              <a:rPr lang="zh-CN" altLang="en-US">
                <a:solidFill>
                  <a:schemeClr val="tx1"/>
                </a:solidFill>
              </a:rPr>
              <a:t>月</a:t>
            </a:r>
            <a:r>
              <a:rPr lang="en-US" altLang="zh-CN">
                <a:solidFill>
                  <a:schemeClr val="tx1"/>
                </a:solidFill>
              </a:rPr>
              <a:t>1</a:t>
            </a:r>
            <a:r>
              <a:rPr lang="zh-CN" altLang="en-US">
                <a:solidFill>
                  <a:schemeClr val="tx1"/>
                </a:solidFill>
              </a:rPr>
              <a:t>日起实施</a:t>
            </a:r>
            <a:endParaRPr lang="zh-CN" altLang="en-US">
              <a:solidFill>
                <a:schemeClr val="tx1"/>
              </a:solidFill>
            </a:endParaRPr>
          </a:p>
          <a:p>
            <a:r>
              <a:rPr lang="en-US" altLang="zh-CN">
                <a:solidFill>
                  <a:schemeClr val="tx1"/>
                </a:solidFill>
              </a:rPr>
              <a:t>2.</a:t>
            </a:r>
            <a:r>
              <a:rPr lang="zh-CN" altLang="en-US">
                <a:solidFill>
                  <a:schemeClr val="tx1"/>
                </a:solidFill>
              </a:rPr>
              <a:t>取消出口退税</a:t>
            </a:r>
            <a:endParaRPr lang="zh-CN" altLang="en-US">
              <a:solidFill>
                <a:schemeClr val="tx1"/>
              </a:solidFill>
            </a:endParaRPr>
          </a:p>
          <a:p>
            <a:r>
              <a:rPr lang="zh-CN" altLang="en-US">
                <a:solidFill>
                  <a:schemeClr val="tx1"/>
                </a:solidFill>
              </a:rPr>
              <a:t>取消铝材、铜材以及化学改性的动、植物或微生物油、脂等产品出口退税</a:t>
            </a:r>
            <a:endParaRPr lang="zh-CN" altLang="en-US">
              <a:solidFill>
                <a:schemeClr val="tx1"/>
              </a:solidFill>
            </a:endParaRPr>
          </a:p>
          <a:p>
            <a:r>
              <a:rPr lang="en-US" altLang="zh-CN">
                <a:solidFill>
                  <a:schemeClr val="tx1"/>
                </a:solidFill>
              </a:rPr>
              <a:t>3.</a:t>
            </a:r>
            <a:r>
              <a:rPr lang="zh-CN" altLang="en-US">
                <a:solidFill>
                  <a:schemeClr val="tx1"/>
                </a:solidFill>
              </a:rPr>
              <a:t>调低出口退税率</a:t>
            </a:r>
            <a:endParaRPr lang="zh-CN" altLang="en-US">
              <a:solidFill>
                <a:schemeClr val="tx1"/>
              </a:solidFill>
            </a:endParaRPr>
          </a:p>
          <a:p>
            <a:r>
              <a:rPr lang="zh-CN" altLang="en-US">
                <a:solidFill>
                  <a:schemeClr val="tx1"/>
                </a:solidFill>
              </a:rPr>
              <a:t>将部分成品油、光伏、电池、部分非金属矿物制品的出口退税率由</a:t>
            </a:r>
            <a:r>
              <a:rPr lang="en-US" altLang="zh-CN">
                <a:solidFill>
                  <a:schemeClr val="tx1"/>
                </a:solidFill>
              </a:rPr>
              <a:t>13%</a:t>
            </a:r>
            <a:r>
              <a:rPr lang="zh-CN" altLang="en-US">
                <a:solidFill>
                  <a:schemeClr val="tx1"/>
                </a:solidFill>
              </a:rPr>
              <a:t>下调至</a:t>
            </a:r>
            <a:r>
              <a:rPr lang="en-US" altLang="zh-CN">
                <a:solidFill>
                  <a:schemeClr val="tx1"/>
                </a:solidFill>
              </a:rPr>
              <a:t>9%</a:t>
            </a:r>
            <a:endParaRPr lang="en-US" altLang="zh-CN">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lnSpcReduction="20000"/>
          </a:bodyPr>
          <a:p>
            <a:pPr>
              <a:lnSpc>
                <a:spcPct val="110000"/>
              </a:lnSpc>
            </a:pPr>
            <a:r>
              <a:rPr lang="zh-CN" altLang="en-US">
                <a:solidFill>
                  <a:srgbClr val="FF0000"/>
                </a:solidFill>
              </a:rPr>
              <a:t>一</a:t>
            </a:r>
            <a:r>
              <a:rPr lang="en-US" altLang="zh-CN">
                <a:solidFill>
                  <a:srgbClr val="FF0000"/>
                </a:solidFill>
              </a:rPr>
              <a:t>.</a:t>
            </a:r>
            <a:r>
              <a:rPr lang="zh-CN" altLang="en-US">
                <a:solidFill>
                  <a:srgbClr val="FF0000"/>
                </a:solidFill>
              </a:rPr>
              <a:t>上市公司股权激励（个税缴纳时间）</a:t>
            </a:r>
            <a:endParaRPr lang="zh-CN" altLang="en-US">
              <a:solidFill>
                <a:srgbClr val="FF0000"/>
              </a:solidFill>
            </a:endParaRPr>
          </a:p>
          <a:p>
            <a:pPr>
              <a:lnSpc>
                <a:spcPct val="110000"/>
              </a:lnSpc>
            </a:pPr>
            <a:r>
              <a:rPr lang="zh-CN" altLang="en-US">
                <a:solidFill>
                  <a:srgbClr val="00B0F0"/>
                </a:solidFill>
              </a:rPr>
              <a:t>（一）相关政策</a:t>
            </a:r>
            <a:endParaRPr lang="zh-CN" altLang="en-US">
              <a:solidFill>
                <a:srgbClr val="00B0F0"/>
              </a:solidFill>
            </a:endParaRPr>
          </a:p>
          <a:p>
            <a:pPr>
              <a:lnSpc>
                <a:spcPct val="110000"/>
              </a:lnSpc>
            </a:pPr>
            <a:r>
              <a:rPr lang="zh-CN" altLang="en-US">
                <a:solidFill>
                  <a:schemeClr val="tx1"/>
                </a:solidFill>
              </a:rPr>
              <a:t>财政部</a:t>
            </a:r>
            <a:r>
              <a:rPr lang="en-US" altLang="zh-CN">
                <a:solidFill>
                  <a:schemeClr val="tx1"/>
                </a:solidFill>
              </a:rPr>
              <a:t> </a:t>
            </a:r>
            <a:r>
              <a:rPr lang="zh-CN" altLang="en-US">
                <a:solidFill>
                  <a:schemeClr val="tx1"/>
                </a:solidFill>
              </a:rPr>
              <a:t>税务总局关于上市公司股权激励有关个人所得税政策的公告（财政部</a:t>
            </a:r>
            <a:r>
              <a:rPr lang="en-US" altLang="zh-CN">
                <a:solidFill>
                  <a:schemeClr val="tx1"/>
                </a:solidFill>
              </a:rPr>
              <a:t> </a:t>
            </a:r>
            <a:r>
              <a:rPr lang="zh-CN" altLang="en-US">
                <a:solidFill>
                  <a:schemeClr val="tx1"/>
                </a:solidFill>
              </a:rPr>
              <a:t>税务总局公告</a:t>
            </a:r>
            <a:r>
              <a:rPr lang="en-US" altLang="zh-CN">
                <a:solidFill>
                  <a:schemeClr val="tx1"/>
                </a:solidFill>
              </a:rPr>
              <a:t>2024</a:t>
            </a:r>
            <a:r>
              <a:rPr lang="zh-CN" altLang="en-US">
                <a:solidFill>
                  <a:schemeClr val="tx1"/>
                </a:solidFill>
              </a:rPr>
              <a:t>年第</a:t>
            </a:r>
            <a:r>
              <a:rPr lang="en-US" altLang="zh-CN">
                <a:solidFill>
                  <a:schemeClr val="tx1"/>
                </a:solidFill>
              </a:rPr>
              <a:t>2</a:t>
            </a:r>
            <a:r>
              <a:rPr lang="zh-CN" altLang="en-US">
                <a:solidFill>
                  <a:schemeClr val="tx1"/>
                </a:solidFill>
              </a:rPr>
              <a:t>号</a:t>
            </a:r>
            <a:r>
              <a:rPr lang="en-US" altLang="zh-CN">
                <a:solidFill>
                  <a:schemeClr val="tx1"/>
                </a:solidFill>
              </a:rPr>
              <a:t> </a:t>
            </a:r>
            <a:r>
              <a:rPr lang="zh-CN" altLang="en-US">
                <a:solidFill>
                  <a:schemeClr val="tx1"/>
                </a:solidFill>
              </a:rPr>
              <a:t>）</a:t>
            </a:r>
            <a:r>
              <a:rPr lang="en-US" altLang="zh-CN">
                <a:solidFill>
                  <a:schemeClr val="tx1"/>
                </a:solidFill>
              </a:rPr>
              <a:t> </a:t>
            </a:r>
            <a:endParaRPr lang="en-US" altLang="zh-CN">
              <a:solidFill>
                <a:schemeClr val="tx1"/>
              </a:solidFill>
            </a:endParaRPr>
          </a:p>
          <a:p>
            <a:pPr algn="l">
              <a:lnSpc>
                <a:spcPct val="110000"/>
              </a:lnSpc>
              <a:buClrTx/>
              <a:buSzTx/>
            </a:pPr>
            <a:r>
              <a:rPr lang="zh-CN" altLang="en-US">
                <a:solidFill>
                  <a:srgbClr val="00B0F0"/>
                </a:solidFill>
              </a:rPr>
              <a:t>（二）政策规定</a:t>
            </a:r>
            <a:endParaRPr lang="zh-CN" altLang="en-US">
              <a:solidFill>
                <a:srgbClr val="00B0F0"/>
              </a:solidFill>
            </a:endParaRPr>
          </a:p>
          <a:p>
            <a:pPr algn="l">
              <a:lnSpc>
                <a:spcPct val="110000"/>
              </a:lnSpc>
              <a:buClrTx/>
              <a:buSzTx/>
            </a:pPr>
            <a:r>
              <a:rPr lang="zh-CN" altLang="en-US"/>
              <a:t>1.执行时间</a:t>
            </a:r>
            <a:endParaRPr lang="zh-CN" altLang="en-US"/>
          </a:p>
          <a:p>
            <a:pPr algn="l">
              <a:lnSpc>
                <a:spcPct val="110000"/>
              </a:lnSpc>
              <a:buClrTx/>
              <a:buSzTx/>
            </a:pPr>
            <a:r>
              <a:rPr lang="zh-CN" altLang="en-US"/>
              <a:t>自</a:t>
            </a:r>
            <a:r>
              <a:rPr lang="en-US" altLang="zh-CN"/>
              <a:t>2024</a:t>
            </a:r>
            <a:r>
              <a:rPr lang="zh-CN" altLang="en-US"/>
              <a:t>年</a:t>
            </a:r>
            <a:r>
              <a:rPr lang="en-US" altLang="zh-CN"/>
              <a:t>1</a:t>
            </a:r>
            <a:r>
              <a:rPr lang="zh-CN" altLang="en-US"/>
              <a:t>月</a:t>
            </a:r>
            <a:r>
              <a:rPr lang="en-US" altLang="zh-CN"/>
              <a:t>1</a:t>
            </a:r>
            <a:r>
              <a:rPr lang="zh-CN" altLang="en-US"/>
              <a:t>日起执行至</a:t>
            </a:r>
            <a:r>
              <a:rPr lang="en-US" altLang="zh-CN"/>
              <a:t>2027</a:t>
            </a:r>
            <a:r>
              <a:rPr lang="zh-CN" altLang="en-US"/>
              <a:t>年</a:t>
            </a:r>
            <a:r>
              <a:rPr lang="en-US" altLang="zh-CN"/>
              <a:t>12</a:t>
            </a:r>
            <a:r>
              <a:rPr lang="zh-CN" altLang="en-US"/>
              <a:t>月</a:t>
            </a:r>
            <a:r>
              <a:rPr lang="en-US" altLang="zh-CN"/>
              <a:t>31</a:t>
            </a:r>
            <a:r>
              <a:rPr lang="zh-CN" altLang="en-US"/>
              <a:t>日</a:t>
            </a:r>
            <a:endParaRPr lang="zh-CN" altLang="en-US"/>
          </a:p>
          <a:p>
            <a:pPr algn="l">
              <a:lnSpc>
                <a:spcPct val="110000"/>
              </a:lnSpc>
              <a:buClrTx/>
              <a:buSzTx/>
            </a:pPr>
            <a:r>
              <a:rPr lang="zh-CN" altLang="en-US"/>
              <a:t>纳税人在</a:t>
            </a:r>
            <a:r>
              <a:rPr lang="en-US" altLang="zh-CN"/>
              <a:t>2023</a:t>
            </a:r>
            <a:r>
              <a:rPr lang="zh-CN" altLang="en-US"/>
              <a:t>年</a:t>
            </a:r>
            <a:r>
              <a:rPr lang="en-US" altLang="zh-CN"/>
              <a:t>1</a:t>
            </a:r>
            <a:r>
              <a:rPr lang="zh-CN" altLang="en-US"/>
              <a:t>月</a:t>
            </a:r>
            <a:r>
              <a:rPr lang="en-US" altLang="zh-CN"/>
              <a:t>1</a:t>
            </a:r>
            <a:r>
              <a:rPr lang="zh-CN" altLang="en-US"/>
              <a:t>日后行权且尚未缴纳全部税款的，可按本规定执行，分期缴纳税款的期限自行权日起计算</a:t>
            </a:r>
            <a:endParaRPr lang="zh-CN" altLang="en-US"/>
          </a:p>
          <a:p>
            <a:pPr algn="l">
              <a:lnSpc>
                <a:spcPct val="110000"/>
              </a:lnSpc>
              <a:buClrTx/>
              <a:buSzTx/>
            </a:pPr>
            <a:r>
              <a:rPr lang="en-US" altLang="zh-CN"/>
              <a:t>2.</a:t>
            </a:r>
            <a:r>
              <a:rPr lang="zh-CN" altLang="en-US"/>
              <a:t>境内上市公司授予个人的股票期权、限制性股票和股权奖励，经向主管税务机关</a:t>
            </a:r>
            <a:r>
              <a:rPr lang="zh-CN" altLang="en-US">
                <a:solidFill>
                  <a:srgbClr val="FF0000"/>
                </a:solidFill>
              </a:rPr>
              <a:t>备案</a:t>
            </a:r>
            <a:r>
              <a:rPr lang="zh-CN" altLang="en-US"/>
              <a:t>，个人可自股票期权行权、限制性股票解禁或取得股权奖励（行权）之日起，在不超过</a:t>
            </a:r>
            <a:r>
              <a:rPr lang="en-US" altLang="zh-CN"/>
              <a:t>36</a:t>
            </a:r>
            <a:r>
              <a:rPr lang="zh-CN" altLang="en-US"/>
              <a:t>个月的期限内缴纳个人所得税</a:t>
            </a:r>
            <a:endParaRPr lang="zh-CN" altLang="en-US"/>
          </a:p>
          <a:p>
            <a:pPr algn="l">
              <a:lnSpc>
                <a:spcPct val="110000"/>
              </a:lnSpc>
              <a:buClrTx/>
              <a:buSzTx/>
            </a:pPr>
            <a:r>
              <a:rPr lang="zh-CN" altLang="en-US"/>
              <a:t>纳税人在此期间内</a:t>
            </a:r>
            <a:r>
              <a:rPr lang="zh-CN" altLang="en-US">
                <a:solidFill>
                  <a:srgbClr val="FF0000"/>
                </a:solidFill>
              </a:rPr>
              <a:t>离职的</a:t>
            </a:r>
            <a:r>
              <a:rPr lang="zh-CN" altLang="en-US"/>
              <a:t>，应在离职前缴清全部税款</a:t>
            </a:r>
            <a:r>
              <a:rPr lang="en-US" altLang="zh-CN"/>
              <a:t> </a:t>
            </a:r>
            <a:endParaRPr lang="zh-CN" altLang="en-US"/>
          </a:p>
          <a:p>
            <a:pPr algn="l">
              <a:lnSpc>
                <a:spcPct val="110000"/>
              </a:lnSpc>
              <a:buClrTx/>
              <a:buSzTx/>
            </a:pPr>
            <a:r>
              <a:rPr lang="zh-CN" altLang="en-US"/>
              <a:t>境内上市公司是指其股票在上海证券交易所、深圳证券交易所、北京证券交易所上市交易的股份有限公司</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二</a:t>
            </a:r>
            <a:r>
              <a:rPr lang="en-US" altLang="zh-CN">
                <a:solidFill>
                  <a:srgbClr val="FF0000"/>
                </a:solidFill>
              </a:rPr>
              <a:t>.</a:t>
            </a:r>
            <a:r>
              <a:rPr lang="zh-CN" altLang="en-US">
                <a:solidFill>
                  <a:srgbClr val="FF0000"/>
                </a:solidFill>
              </a:rPr>
              <a:t>个人转让上市公司限售股纳税地点及申报</a:t>
            </a:r>
            <a:endParaRPr lang="zh-CN" altLang="en-US">
              <a:solidFill>
                <a:srgbClr val="FF0000"/>
              </a:solidFill>
            </a:endParaRPr>
          </a:p>
          <a:p>
            <a:r>
              <a:rPr lang="zh-CN" altLang="en-US">
                <a:solidFill>
                  <a:srgbClr val="00B0F0"/>
                </a:solidFill>
              </a:rPr>
              <a:t>（一）相关政策</a:t>
            </a:r>
            <a:endParaRPr lang="zh-CN" altLang="en-US">
              <a:solidFill>
                <a:srgbClr val="00B0F0"/>
              </a:solidFill>
            </a:endParaRPr>
          </a:p>
          <a:p>
            <a:r>
              <a:rPr lang="zh-CN" altLang="en-US">
                <a:solidFill>
                  <a:schemeClr val="tx1"/>
                </a:solidFill>
              </a:rPr>
              <a:t>国家税务总局</a:t>
            </a:r>
            <a:r>
              <a:rPr lang="en-US" altLang="zh-CN">
                <a:solidFill>
                  <a:schemeClr val="tx1"/>
                </a:solidFill>
              </a:rPr>
              <a:t> </a:t>
            </a:r>
            <a:r>
              <a:rPr lang="zh-CN" altLang="en-US">
                <a:solidFill>
                  <a:schemeClr val="tx1"/>
                </a:solidFill>
              </a:rPr>
              <a:t>财政部</a:t>
            </a:r>
            <a:r>
              <a:rPr lang="en-US" altLang="zh-CN">
                <a:solidFill>
                  <a:schemeClr val="tx1"/>
                </a:solidFill>
              </a:rPr>
              <a:t> </a:t>
            </a:r>
            <a:r>
              <a:rPr lang="zh-CN" altLang="en-US">
                <a:solidFill>
                  <a:schemeClr val="tx1"/>
                </a:solidFill>
              </a:rPr>
              <a:t>中国证监会关于进一步完善个人转让上市公司限售股所得个人所得税有关征管服务事项的公告（国家税务总局</a:t>
            </a:r>
            <a:r>
              <a:rPr lang="en-US" altLang="zh-CN">
                <a:solidFill>
                  <a:schemeClr val="tx1"/>
                </a:solidFill>
              </a:rPr>
              <a:t> </a:t>
            </a:r>
            <a:r>
              <a:rPr lang="zh-CN" altLang="en-US">
                <a:solidFill>
                  <a:schemeClr val="tx1"/>
                </a:solidFill>
              </a:rPr>
              <a:t>财政部</a:t>
            </a:r>
            <a:r>
              <a:rPr lang="en-US" altLang="zh-CN">
                <a:solidFill>
                  <a:schemeClr val="tx1"/>
                </a:solidFill>
              </a:rPr>
              <a:t> </a:t>
            </a:r>
            <a:r>
              <a:rPr lang="zh-CN" altLang="en-US">
                <a:solidFill>
                  <a:schemeClr val="tx1"/>
                </a:solidFill>
              </a:rPr>
              <a:t>中国证监会公告</a:t>
            </a:r>
            <a:r>
              <a:rPr lang="en-US" altLang="zh-CN">
                <a:solidFill>
                  <a:schemeClr val="tx1"/>
                </a:solidFill>
              </a:rPr>
              <a:t>2024</a:t>
            </a:r>
            <a:r>
              <a:rPr lang="zh-CN" altLang="en-US">
                <a:solidFill>
                  <a:schemeClr val="tx1"/>
                </a:solidFill>
              </a:rPr>
              <a:t>年第</a:t>
            </a:r>
            <a:r>
              <a:rPr lang="en-US" altLang="zh-CN">
                <a:solidFill>
                  <a:schemeClr val="tx1"/>
                </a:solidFill>
              </a:rPr>
              <a:t>14</a:t>
            </a:r>
            <a:r>
              <a:rPr lang="zh-CN" altLang="en-US">
                <a:solidFill>
                  <a:schemeClr val="tx1"/>
                </a:solidFill>
              </a:rPr>
              <a:t>号）</a:t>
            </a:r>
            <a:r>
              <a:rPr lang="en-US" altLang="zh-CN">
                <a:solidFill>
                  <a:schemeClr val="tx1"/>
                </a:solidFill>
              </a:rPr>
              <a:t> </a:t>
            </a:r>
            <a:endParaRPr lang="en-US" altLang="zh-CN">
              <a:solidFill>
                <a:schemeClr val="tx1"/>
              </a:solidFill>
            </a:endParaRPr>
          </a:p>
          <a:p>
            <a:r>
              <a:rPr lang="zh-CN" altLang="en-US">
                <a:solidFill>
                  <a:srgbClr val="00B0F0"/>
                </a:solidFill>
              </a:rPr>
              <a:t>（二）政策规定</a:t>
            </a:r>
            <a:endParaRPr lang="zh-CN" altLang="en-US">
              <a:solidFill>
                <a:srgbClr val="00B0F0"/>
              </a:solidFill>
            </a:endParaRPr>
          </a:p>
          <a:p>
            <a:r>
              <a:rPr lang="zh-CN" altLang="en-US"/>
              <a:t>1.执行时间</a:t>
            </a:r>
            <a:endParaRPr lang="zh-CN" altLang="en-US"/>
          </a:p>
          <a:p>
            <a:r>
              <a:rPr lang="zh-CN" altLang="en-US"/>
              <a:t>自发布之日（</a:t>
            </a:r>
            <a:r>
              <a:rPr lang="en-US" altLang="zh-CN"/>
              <a:t>2024</a:t>
            </a:r>
            <a:r>
              <a:rPr lang="zh-CN" altLang="en-US"/>
              <a:t>年</a:t>
            </a:r>
            <a:r>
              <a:rPr lang="en-US" altLang="zh-CN"/>
              <a:t>12</a:t>
            </a:r>
            <a:r>
              <a:rPr lang="zh-CN" altLang="en-US"/>
              <a:t>月</a:t>
            </a:r>
            <a:r>
              <a:rPr lang="en-US" altLang="zh-CN"/>
              <a:t>27</a:t>
            </a:r>
            <a:r>
              <a:rPr lang="zh-CN" altLang="en-US"/>
              <a:t>日</a:t>
            </a:r>
            <a:r>
              <a:rPr lang="en-US" altLang="zh-CN"/>
              <a:t> </a:t>
            </a:r>
            <a:r>
              <a:rPr lang="zh-CN" altLang="en-US"/>
              <a:t>）起施行</a:t>
            </a:r>
            <a:endParaRPr lang="zh-CN" altLang="en-US"/>
          </a:p>
          <a:p>
            <a:r>
              <a:rPr lang="en-US" altLang="zh-CN"/>
              <a:t>2.</a:t>
            </a:r>
            <a:r>
              <a:rPr lang="zh-CN" altLang="en-US"/>
              <a:t>适用范围</a:t>
            </a:r>
            <a:endParaRPr lang="zh-CN" altLang="en-US"/>
          </a:p>
          <a:p>
            <a:r>
              <a:rPr lang="zh-CN" altLang="en-US"/>
              <a:t>转让上市公司限售股（首发限售股）和转让全国中小企业股份转让系统挂牌公司、北京证券交易所上市公司原始股（依照执行）</a:t>
            </a:r>
            <a:endParaRPr lang="zh-CN" altLang="en-US"/>
          </a:p>
          <a:p>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ltLang="zh-CN"/>
              <a:t>3.</a:t>
            </a:r>
            <a:r>
              <a:rPr lang="zh-CN" altLang="en-US"/>
              <a:t>纳税地点</a:t>
            </a:r>
            <a:endParaRPr lang="zh-CN" altLang="en-US"/>
          </a:p>
          <a:p>
            <a:r>
              <a:rPr lang="zh-CN" altLang="en-US"/>
              <a:t>个人转让上市公司限售股（和原始股）所得缴纳个人所得税时，纳税地点为发行限售股的</a:t>
            </a:r>
            <a:r>
              <a:rPr lang="zh-CN" altLang="en-US">
                <a:solidFill>
                  <a:srgbClr val="FF0000"/>
                </a:solidFill>
              </a:rPr>
              <a:t>上市公司所在地</a:t>
            </a:r>
            <a:endParaRPr lang="zh-CN" altLang="en-US">
              <a:solidFill>
                <a:srgbClr val="FF0000"/>
              </a:solidFill>
            </a:endParaRPr>
          </a:p>
          <a:p>
            <a:r>
              <a:rPr lang="zh-CN" altLang="en-US">
                <a:solidFill>
                  <a:srgbClr val="FF0000"/>
                </a:solidFill>
              </a:rPr>
              <a:t>注：</a:t>
            </a:r>
            <a:endParaRPr lang="zh-CN" altLang="en-US">
              <a:solidFill>
                <a:srgbClr val="FF0000"/>
              </a:solidFill>
            </a:endParaRPr>
          </a:p>
          <a:p>
            <a:r>
              <a:rPr lang="zh-CN" altLang="en-US"/>
              <a:t>1.由证券机构所在地调整为限售股所对应的上市公司所在地</a:t>
            </a:r>
            <a:endParaRPr lang="zh-CN" altLang="en-US"/>
          </a:p>
          <a:p>
            <a:r>
              <a:rPr lang="en-US" altLang="zh-CN"/>
              <a:t>2.</a:t>
            </a:r>
            <a:r>
              <a:rPr lang="zh-CN" altLang="en-US"/>
              <a:t>个人转让境内股权的纳税地点都统一为被投资企业所得税</a:t>
            </a:r>
            <a:endParaRPr lang="zh-CN" altLang="en-US"/>
          </a:p>
          <a:p>
            <a:r>
              <a:rPr lang="zh-CN" altLang="en-US"/>
              <a:t>个人转让非上市公司股权：个人股权转让所得个人所得税以被投资企业所在地税务机关为主管税务机关（国家税务总局公告</a:t>
            </a:r>
            <a:r>
              <a:rPr lang="en-US" altLang="zh-CN"/>
              <a:t>2014</a:t>
            </a:r>
            <a:r>
              <a:rPr lang="zh-CN" altLang="en-US"/>
              <a:t>年第</a:t>
            </a:r>
            <a:r>
              <a:rPr lang="en-US" altLang="zh-CN"/>
              <a:t>67</a:t>
            </a:r>
            <a:r>
              <a:rPr lang="zh-CN" altLang="en-US"/>
              <a:t>号）</a:t>
            </a:r>
            <a:endParaRPr lang="zh-CN" altLang="en-US"/>
          </a:p>
          <a:p>
            <a:r>
              <a:rPr lang="zh-CN" altLang="en-US"/>
              <a:t>个人以股权进行投资：纳税人以其他非货币资产投资的，以被投资企业所在地税务机关为主管税务机关（国家税务总局公告</a:t>
            </a:r>
            <a:r>
              <a:rPr lang="en-US" altLang="zh-CN"/>
              <a:t>2015</a:t>
            </a:r>
            <a:r>
              <a:rPr lang="zh-CN" altLang="en-US"/>
              <a:t>年第</a:t>
            </a:r>
            <a:r>
              <a:rPr lang="en-US" altLang="zh-CN"/>
              <a:t>20</a:t>
            </a:r>
            <a:r>
              <a:rPr lang="zh-CN" altLang="en-US"/>
              <a:t>号）</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nSpc>
                <a:spcPct val="100000"/>
              </a:lnSpc>
            </a:pPr>
            <a:r>
              <a:rPr lang="en-US" altLang="zh-CN"/>
              <a:t>4.</a:t>
            </a:r>
            <a:r>
              <a:rPr lang="zh-CN" altLang="en-US"/>
              <a:t>扣缴申报和缴纳</a:t>
            </a:r>
            <a:endParaRPr lang="zh-CN" altLang="en-US"/>
          </a:p>
          <a:p>
            <a:pPr>
              <a:lnSpc>
                <a:spcPct val="100000"/>
              </a:lnSpc>
            </a:pPr>
            <a:r>
              <a:rPr lang="zh-CN" altLang="en-US"/>
              <a:t>个人股东开户的证券机构代扣代缴限售股转让所得个人所得税时，可优先通过自然人电子税务局网站、扣缴客户端远程办理申报，也可在证券机构所在地主管税务机关就近办理申报，税款在</a:t>
            </a:r>
            <a:r>
              <a:rPr lang="zh-CN" altLang="en-US">
                <a:solidFill>
                  <a:srgbClr val="FF0000"/>
                </a:solidFill>
              </a:rPr>
              <a:t>上市公司所在地</a:t>
            </a:r>
            <a:r>
              <a:rPr lang="zh-CN" altLang="en-US"/>
              <a:t>解缴入库</a:t>
            </a:r>
            <a:endParaRPr lang="zh-CN" altLang="en-US"/>
          </a:p>
          <a:p>
            <a:pPr>
              <a:lnSpc>
                <a:spcPct val="100000"/>
              </a:lnSpc>
            </a:pPr>
            <a:r>
              <a:rPr lang="en-US" altLang="zh-CN"/>
              <a:t>5.</a:t>
            </a:r>
            <a:r>
              <a:rPr lang="zh-CN" altLang="en-US"/>
              <a:t>个人自行清算或缴纳</a:t>
            </a:r>
            <a:endParaRPr lang="zh-CN" altLang="en-US"/>
          </a:p>
          <a:p>
            <a:pPr>
              <a:lnSpc>
                <a:spcPct val="100000"/>
              </a:lnSpc>
            </a:pPr>
            <a:r>
              <a:rPr lang="zh-CN" altLang="en-US"/>
              <a:t>纳税人需自行申报清算或纳税的，可优先通过自然人电子税务局网站远程办理申报，也可到上市公司所在地主管税务机关办理申报</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三</a:t>
            </a:r>
            <a:r>
              <a:rPr lang="en-US" altLang="zh-CN">
                <a:solidFill>
                  <a:srgbClr val="FF0000"/>
                </a:solidFill>
              </a:rPr>
              <a:t>.</a:t>
            </a:r>
            <a:r>
              <a:rPr lang="zh-CN" altLang="en-US">
                <a:solidFill>
                  <a:srgbClr val="FF0000"/>
                </a:solidFill>
              </a:rPr>
              <a:t>挂牌公司股息红利差别化个人所得税</a:t>
            </a:r>
            <a:endParaRPr lang="zh-CN" altLang="en-US">
              <a:solidFill>
                <a:srgbClr val="FF0000"/>
              </a:solidFill>
            </a:endParaRPr>
          </a:p>
          <a:p>
            <a:r>
              <a:rPr lang="zh-CN" altLang="en-US">
                <a:solidFill>
                  <a:srgbClr val="00B0F0"/>
                </a:solidFill>
              </a:rPr>
              <a:t>（一）相关政策</a:t>
            </a:r>
            <a:endParaRPr lang="zh-CN" altLang="en-US">
              <a:solidFill>
                <a:srgbClr val="00B0F0"/>
              </a:solidFill>
            </a:endParaRPr>
          </a:p>
          <a:p>
            <a:r>
              <a:rPr lang="zh-CN" altLang="en-US">
                <a:solidFill>
                  <a:schemeClr val="tx1"/>
                </a:solidFill>
              </a:rPr>
              <a:t>财政部</a:t>
            </a:r>
            <a:r>
              <a:rPr lang="en-US" altLang="zh-CN">
                <a:solidFill>
                  <a:schemeClr val="tx1"/>
                </a:solidFill>
              </a:rPr>
              <a:t> </a:t>
            </a:r>
            <a:r>
              <a:rPr lang="zh-CN" altLang="en-US">
                <a:solidFill>
                  <a:schemeClr val="tx1"/>
                </a:solidFill>
              </a:rPr>
              <a:t>税务总局关于延续实施全国中小企业股份转让系统挂牌公司股息红利差别化个人所得税政策的公告（财政部</a:t>
            </a:r>
            <a:r>
              <a:rPr lang="en-US" altLang="zh-CN">
                <a:solidFill>
                  <a:schemeClr val="tx1"/>
                </a:solidFill>
              </a:rPr>
              <a:t> </a:t>
            </a:r>
            <a:r>
              <a:rPr lang="zh-CN" altLang="en-US">
                <a:solidFill>
                  <a:schemeClr val="tx1"/>
                </a:solidFill>
              </a:rPr>
              <a:t>税务总局公告</a:t>
            </a:r>
            <a:r>
              <a:rPr lang="en-US" altLang="zh-CN">
                <a:solidFill>
                  <a:schemeClr val="tx1"/>
                </a:solidFill>
              </a:rPr>
              <a:t>2024</a:t>
            </a:r>
            <a:r>
              <a:rPr lang="zh-CN" altLang="en-US">
                <a:solidFill>
                  <a:schemeClr val="tx1"/>
                </a:solidFill>
              </a:rPr>
              <a:t>年第</a:t>
            </a:r>
            <a:r>
              <a:rPr lang="en-US" altLang="zh-CN">
                <a:solidFill>
                  <a:schemeClr val="tx1"/>
                </a:solidFill>
              </a:rPr>
              <a:t>8</a:t>
            </a:r>
            <a:r>
              <a:rPr lang="zh-CN" altLang="en-US">
                <a:solidFill>
                  <a:schemeClr val="tx1"/>
                </a:solidFill>
              </a:rPr>
              <a:t>号）</a:t>
            </a:r>
            <a:endParaRPr lang="zh-CN" altLang="en-US">
              <a:solidFill>
                <a:schemeClr val="tx1"/>
              </a:solidFill>
            </a:endParaRPr>
          </a:p>
          <a:p>
            <a:r>
              <a:rPr lang="zh-CN" altLang="en-US">
                <a:solidFill>
                  <a:srgbClr val="00B0F0"/>
                </a:solidFill>
              </a:rPr>
              <a:t>（二）政策规定</a:t>
            </a:r>
            <a:endParaRPr lang="zh-CN" altLang="en-US">
              <a:solidFill>
                <a:srgbClr val="00B0F0"/>
              </a:solidFill>
            </a:endParaRPr>
          </a:p>
          <a:p>
            <a:r>
              <a:rPr lang="en-US" altLang="zh-CN">
                <a:solidFill>
                  <a:schemeClr val="tx1"/>
                </a:solidFill>
              </a:rPr>
              <a:t>1.</a:t>
            </a:r>
            <a:r>
              <a:rPr lang="zh-CN" altLang="en-US">
                <a:solidFill>
                  <a:schemeClr val="tx1"/>
                </a:solidFill>
              </a:rPr>
              <a:t>执行时间</a:t>
            </a:r>
            <a:endParaRPr lang="zh-CN" altLang="en-US">
              <a:solidFill>
                <a:schemeClr val="tx1"/>
              </a:solidFill>
            </a:endParaRPr>
          </a:p>
          <a:p>
            <a:r>
              <a:rPr lang="zh-CN" altLang="en-US">
                <a:solidFill>
                  <a:schemeClr val="tx1"/>
                </a:solidFill>
              </a:rPr>
              <a:t>自</a:t>
            </a:r>
            <a:r>
              <a:rPr lang="en-US" altLang="zh-CN">
                <a:solidFill>
                  <a:schemeClr val="tx1"/>
                </a:solidFill>
              </a:rPr>
              <a:t>2024</a:t>
            </a:r>
            <a:r>
              <a:rPr lang="zh-CN" altLang="en-US">
                <a:solidFill>
                  <a:schemeClr val="tx1"/>
                </a:solidFill>
              </a:rPr>
              <a:t>年</a:t>
            </a:r>
            <a:r>
              <a:rPr lang="en-US" altLang="zh-CN">
                <a:solidFill>
                  <a:schemeClr val="tx1"/>
                </a:solidFill>
              </a:rPr>
              <a:t>7</a:t>
            </a:r>
            <a:r>
              <a:rPr lang="zh-CN" altLang="en-US">
                <a:solidFill>
                  <a:schemeClr val="tx1"/>
                </a:solidFill>
              </a:rPr>
              <a:t>月</a:t>
            </a:r>
            <a:r>
              <a:rPr lang="en-US" altLang="zh-CN">
                <a:solidFill>
                  <a:schemeClr val="tx1"/>
                </a:solidFill>
              </a:rPr>
              <a:t>1</a:t>
            </a:r>
            <a:r>
              <a:rPr lang="zh-CN" altLang="en-US">
                <a:solidFill>
                  <a:schemeClr val="tx1"/>
                </a:solidFill>
              </a:rPr>
              <a:t>日起至</a:t>
            </a:r>
            <a:r>
              <a:rPr lang="en-US" altLang="zh-CN">
                <a:solidFill>
                  <a:schemeClr val="tx1"/>
                </a:solidFill>
              </a:rPr>
              <a:t>2027</a:t>
            </a:r>
            <a:r>
              <a:rPr lang="zh-CN" altLang="en-US">
                <a:solidFill>
                  <a:schemeClr val="tx1"/>
                </a:solidFill>
              </a:rPr>
              <a:t>年</a:t>
            </a:r>
            <a:r>
              <a:rPr lang="en-US" altLang="zh-CN">
                <a:solidFill>
                  <a:schemeClr val="tx1"/>
                </a:solidFill>
              </a:rPr>
              <a:t>12</a:t>
            </a:r>
            <a:r>
              <a:rPr lang="zh-CN" altLang="en-US">
                <a:solidFill>
                  <a:schemeClr val="tx1"/>
                </a:solidFill>
              </a:rPr>
              <a:t>月</a:t>
            </a:r>
            <a:r>
              <a:rPr lang="en-US" altLang="zh-CN">
                <a:solidFill>
                  <a:schemeClr val="tx1"/>
                </a:solidFill>
              </a:rPr>
              <a:t>31</a:t>
            </a:r>
            <a:r>
              <a:rPr lang="zh-CN" altLang="en-US">
                <a:solidFill>
                  <a:schemeClr val="tx1"/>
                </a:solidFill>
              </a:rPr>
              <a:t>日</a:t>
            </a:r>
            <a:endParaRPr lang="zh-CN" altLang="en-US">
              <a:solidFill>
                <a:schemeClr val="tx1"/>
              </a:solidFill>
            </a:endParaRPr>
          </a:p>
          <a:p>
            <a:r>
              <a:rPr lang="en-US" altLang="zh-CN">
                <a:solidFill>
                  <a:schemeClr val="tx1"/>
                </a:solidFill>
              </a:rPr>
              <a:t>2.</a:t>
            </a:r>
            <a:r>
              <a:rPr lang="zh-CN" altLang="en-US">
                <a:solidFill>
                  <a:schemeClr val="tx1"/>
                </a:solidFill>
              </a:rPr>
              <a:t>适用对象</a:t>
            </a:r>
            <a:endParaRPr lang="zh-CN" altLang="en-US">
              <a:solidFill>
                <a:schemeClr val="tx1"/>
              </a:solidFill>
            </a:endParaRPr>
          </a:p>
          <a:p>
            <a:r>
              <a:rPr lang="zh-CN" altLang="en-US">
                <a:solidFill>
                  <a:schemeClr val="tx1"/>
                </a:solidFill>
              </a:rPr>
              <a:t>个人和证券投资基金持有挂牌公司的股票（不包括退市公司的限售股）</a:t>
            </a:r>
            <a:endParaRPr lang="zh-CN" altLang="en-US">
              <a:solidFill>
                <a:schemeClr val="tx1"/>
              </a:solidFill>
            </a:endParaRPr>
          </a:p>
          <a:p>
            <a:r>
              <a:rPr lang="zh-CN" altLang="en-US">
                <a:solidFill>
                  <a:srgbClr val="FF0000"/>
                </a:solidFill>
              </a:rPr>
              <a:t>注：</a:t>
            </a:r>
            <a:r>
              <a:rPr lang="zh-CN" altLang="en-US">
                <a:solidFill>
                  <a:schemeClr val="tx1"/>
                </a:solidFill>
              </a:rPr>
              <a:t>企业单位和合伙企业不适用</a:t>
            </a:r>
            <a:endParaRPr lang="zh-CN" altLang="en-US">
              <a:solidFill>
                <a:schemeClr val="tx1"/>
              </a:solidFill>
            </a:endParaRPr>
          </a:p>
          <a:p>
            <a:r>
              <a:rPr lang="zh-CN" altLang="en-US">
                <a:solidFill>
                  <a:schemeClr val="tx1"/>
                </a:solidFill>
              </a:rPr>
              <a:t>挂牌公司：全国中小企业股份转让系统公开转让的非上市公众公司</a:t>
            </a:r>
            <a:endParaRPr lang="zh-CN" altLang="en-US">
              <a:solidFill>
                <a:schemeClr val="tx1"/>
              </a:solidFill>
            </a:endParaRPr>
          </a:p>
          <a:p>
            <a:r>
              <a:rPr lang="zh-CN" altLang="en-US">
                <a:solidFill>
                  <a:schemeClr val="tx1"/>
                </a:solidFill>
              </a:rPr>
              <a:t>全国中小企业股份转让系统挂牌的原</a:t>
            </a:r>
            <a:r>
              <a:rPr lang="en-US" altLang="zh-CN">
                <a:solidFill>
                  <a:schemeClr val="tx1"/>
                </a:solidFill>
              </a:rPr>
              <a:t>STAQ</a:t>
            </a:r>
            <a:r>
              <a:rPr lang="zh-CN" altLang="en-US">
                <a:solidFill>
                  <a:schemeClr val="tx1"/>
                </a:solidFill>
              </a:rPr>
              <a:t>、</a:t>
            </a:r>
            <a:r>
              <a:rPr lang="en-US" altLang="zh-CN">
                <a:solidFill>
                  <a:schemeClr val="tx1"/>
                </a:solidFill>
              </a:rPr>
              <a:t>NET</a:t>
            </a:r>
            <a:r>
              <a:rPr lang="zh-CN" altLang="en-US">
                <a:solidFill>
                  <a:schemeClr val="tx1"/>
                </a:solidFill>
              </a:rPr>
              <a:t>系统挂牌公司（两网公司）以及全国中小企业股份转让系统挂牌的退市公司，参照执行</a:t>
            </a:r>
            <a:endParaRPr lang="zh-CN" altLang="en-US">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ltLang="zh-CN"/>
              <a:t>3.</a:t>
            </a:r>
            <a:r>
              <a:rPr lang="zh-CN" altLang="en-US"/>
              <a:t>差异化计税</a:t>
            </a:r>
            <a:endParaRPr lang="zh-CN" altLang="en-US"/>
          </a:p>
          <a:p>
            <a:r>
              <a:rPr lang="zh-CN" altLang="en-US"/>
              <a:t>持股期限超过</a:t>
            </a:r>
            <a:r>
              <a:rPr lang="en-US" altLang="zh-CN"/>
              <a:t>1</a:t>
            </a:r>
            <a:r>
              <a:rPr lang="zh-CN" altLang="en-US"/>
              <a:t>年的，对股息红利所得暂免征收个人所得税；持股期限在</a:t>
            </a:r>
            <a:r>
              <a:rPr lang="en-US" altLang="zh-CN"/>
              <a:t>1</a:t>
            </a:r>
            <a:r>
              <a:rPr lang="zh-CN" altLang="en-US"/>
              <a:t>个月以内（含</a:t>
            </a:r>
            <a:r>
              <a:rPr lang="en-US" altLang="zh-CN"/>
              <a:t>1</a:t>
            </a:r>
            <a:r>
              <a:rPr lang="zh-CN" altLang="en-US"/>
              <a:t>个月）的，其股息红利所得全额计入应纳税所得额；持股期限在</a:t>
            </a:r>
            <a:r>
              <a:rPr lang="en-US" altLang="zh-CN"/>
              <a:t>1</a:t>
            </a:r>
            <a:r>
              <a:rPr lang="zh-CN" altLang="en-US"/>
              <a:t>个月以上至</a:t>
            </a:r>
            <a:r>
              <a:rPr lang="en-US" altLang="zh-CN"/>
              <a:t>1</a:t>
            </a:r>
            <a:r>
              <a:rPr lang="zh-CN" altLang="en-US"/>
              <a:t>年（含</a:t>
            </a:r>
            <a:r>
              <a:rPr lang="en-US" altLang="zh-CN"/>
              <a:t>1</a:t>
            </a:r>
            <a:r>
              <a:rPr lang="zh-CN" altLang="en-US"/>
              <a:t>年）的，其股息红利所得暂减按</a:t>
            </a:r>
            <a:r>
              <a:rPr lang="en-US" altLang="zh-CN"/>
              <a:t>50%</a:t>
            </a:r>
            <a:r>
              <a:rPr lang="zh-CN" altLang="en-US"/>
              <a:t>计入应纳税所得额；上述所得统一适用</a:t>
            </a:r>
            <a:r>
              <a:rPr lang="en-US" altLang="zh-CN"/>
              <a:t>20%</a:t>
            </a:r>
            <a:r>
              <a:rPr lang="zh-CN" altLang="en-US"/>
              <a:t>的税率计征个人所得税</a:t>
            </a:r>
            <a:r>
              <a:rPr lang="en-US" altLang="zh-CN"/>
              <a:t> </a:t>
            </a:r>
            <a:endParaRPr lang="en-US" altLang="zh-CN"/>
          </a:p>
          <a:p>
            <a:r>
              <a:rPr lang="zh-CN" altLang="en-US"/>
              <a:t>个人转让股票时，按照</a:t>
            </a:r>
            <a:r>
              <a:rPr lang="zh-CN" altLang="en-US">
                <a:solidFill>
                  <a:srgbClr val="FF0000"/>
                </a:solidFill>
              </a:rPr>
              <a:t>先进先出</a:t>
            </a:r>
            <a:r>
              <a:rPr lang="zh-CN" altLang="en-US"/>
              <a:t>的原则计算持股期限</a:t>
            </a:r>
            <a:endParaRPr lang="zh-CN" altLang="en-US"/>
          </a:p>
          <a:p>
            <a:r>
              <a:rPr lang="zh-CN" altLang="en-US"/>
              <a:t>应纳税所得额以个人投资者</a:t>
            </a:r>
            <a:r>
              <a:rPr lang="zh-CN" altLang="en-US">
                <a:solidFill>
                  <a:srgbClr val="FF0000"/>
                </a:solidFill>
              </a:rPr>
              <a:t>证券账户为单位</a:t>
            </a:r>
            <a:r>
              <a:rPr lang="zh-CN" altLang="en-US"/>
              <a:t>计算，持股数量以每日日终结算后个人投资者证券账户的持有记录为准，证券账户取得或转让的股票数为每日日终结算后的净增（减）股票数</a:t>
            </a:r>
            <a:endParaRPr lang="zh-CN" altLang="en-US"/>
          </a:p>
          <a:p>
            <a:r>
              <a:rPr lang="en-US" altLang="zh-CN"/>
              <a:t>4.</a:t>
            </a:r>
            <a:r>
              <a:rPr lang="zh-CN" altLang="en-US"/>
              <a:t>征收方法</a:t>
            </a:r>
            <a:r>
              <a:rPr lang="en-US" altLang="en-US"/>
              <a:t> </a:t>
            </a:r>
            <a:endParaRPr lang="en-US" altLang="en-US"/>
          </a:p>
          <a:p>
            <a:r>
              <a:rPr lang="zh-CN" altLang="en-US"/>
              <a:t>派发股息红利时，对截至股权登记日个人持股</a:t>
            </a:r>
            <a:r>
              <a:rPr lang="en-US" altLang="zh-CN"/>
              <a:t>1</a:t>
            </a:r>
            <a:r>
              <a:rPr lang="zh-CN" altLang="en-US"/>
              <a:t>年以内（含</a:t>
            </a:r>
            <a:r>
              <a:rPr lang="en-US" altLang="zh-CN"/>
              <a:t>1</a:t>
            </a:r>
            <a:r>
              <a:rPr lang="zh-CN" altLang="en-US"/>
              <a:t>年）且尚未转让的，挂牌公司暂不扣缴个人所得税；待个人转让股票时，证券登记结算公司根据其持股期限计算应纳税额，由证券公司等股票托管机构从个人资金账户中扣收并划付证券登记结算公司，证券登记结算公司应于次月</a:t>
            </a:r>
            <a:r>
              <a:rPr lang="en-US" altLang="zh-CN"/>
              <a:t>5</a:t>
            </a:r>
            <a:r>
              <a:rPr lang="zh-CN" altLang="en-US"/>
              <a:t>个工作日内划付挂牌公司，挂牌公司在收到税款当月的法定申报期内向主管税务机关申报缴纳，并应办理全员全额扣缴申报</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a:xfrm>
            <a:off x="373668" y="616527"/>
            <a:ext cx="11270673" cy="6028748"/>
          </a:xfrm>
        </p:spPr>
        <p:txBody>
          <a:bodyPr/>
          <a:p>
            <a:r>
              <a:rPr lang="en-US" altLang="zh-CN"/>
              <a:t>5.</a:t>
            </a:r>
            <a:r>
              <a:rPr lang="zh-CN" altLang="en-US"/>
              <a:t>相关政策延伸</a:t>
            </a:r>
            <a:endParaRPr lang="zh-CN" altLang="en-US"/>
          </a:p>
          <a:p>
            <a:r>
              <a:rPr lang="zh-CN" altLang="en-US"/>
              <a:t>（</a:t>
            </a:r>
            <a:r>
              <a:rPr lang="en-US" altLang="zh-CN"/>
              <a:t>1</a:t>
            </a:r>
            <a:r>
              <a:rPr lang="zh-CN" altLang="en-US"/>
              <a:t>）</a:t>
            </a:r>
            <a:r>
              <a:rPr lang="zh-CN" altLang="en-US">
                <a:sym typeface="+mn-ea"/>
              </a:rPr>
              <a:t>股息红利差别化计税优惠</a:t>
            </a:r>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endParaRPr lang="zh-CN" altLang="en-US">
              <a:sym typeface="+mn-ea"/>
            </a:endParaRPr>
          </a:p>
          <a:p>
            <a:pPr marL="0" indent="0">
              <a:buNone/>
            </a:pPr>
            <a:endParaRPr lang="zh-CN" altLang="en-US"/>
          </a:p>
        </p:txBody>
      </p:sp>
      <p:graphicFrame>
        <p:nvGraphicFramePr>
          <p:cNvPr id="4" name="表格 3"/>
          <p:cNvGraphicFramePr/>
          <p:nvPr>
            <p:custDataLst>
              <p:tags r:id="rId1"/>
            </p:custDataLst>
          </p:nvPr>
        </p:nvGraphicFramePr>
        <p:xfrm>
          <a:off x="681355" y="1617345"/>
          <a:ext cx="10355580" cy="3360420"/>
        </p:xfrm>
        <a:graphic>
          <a:graphicData uri="http://schemas.openxmlformats.org/drawingml/2006/table">
            <a:tbl>
              <a:tblPr firstRow="1" bandRow="1">
                <a:tableStyleId>{5C22544A-7EE6-4342-B048-85BDC9FD1C3A}</a:tableStyleId>
              </a:tblPr>
              <a:tblGrid>
                <a:gridCol w="1816100"/>
                <a:gridCol w="6781165"/>
                <a:gridCol w="1758315"/>
              </a:tblGrid>
              <a:tr h="413385">
                <a:tc>
                  <a:txBody>
                    <a:bodyPr/>
                    <a:p>
                      <a:pPr>
                        <a:buNone/>
                      </a:pPr>
                      <a:r>
                        <a:rPr lang="zh-CN" altLang="en-US" sz="2000">
                          <a:ea typeface="华文中宋" panose="02010600040101010101" pitchFamily="2" charset="-122"/>
                        </a:rPr>
                        <a:t>股息红利类别</a:t>
                      </a:r>
                      <a:endParaRPr lang="zh-CN" altLang="en-US" sz="2000">
                        <a:ea typeface="华文中宋" panose="02010600040101010101" pitchFamily="2" charset="-122"/>
                      </a:endParaRPr>
                    </a:p>
                  </a:txBody>
                  <a:tcPr/>
                </a:tc>
                <a:tc>
                  <a:txBody>
                    <a:bodyPr/>
                    <a:p>
                      <a:pPr>
                        <a:buNone/>
                      </a:pPr>
                      <a:r>
                        <a:rPr lang="zh-CN" altLang="en-US" sz="2000">
                          <a:ea typeface="华文中宋" panose="02010600040101010101" pitchFamily="2" charset="-122"/>
                        </a:rPr>
                        <a:t>政策依据</a:t>
                      </a:r>
                      <a:endParaRPr lang="zh-CN" altLang="en-US" sz="2000">
                        <a:ea typeface="华文中宋" panose="02010600040101010101" pitchFamily="2" charset="-122"/>
                      </a:endParaRPr>
                    </a:p>
                  </a:txBody>
                  <a:tcPr/>
                </a:tc>
                <a:tc>
                  <a:txBody>
                    <a:bodyPr/>
                    <a:p>
                      <a:pPr>
                        <a:buNone/>
                      </a:pPr>
                      <a:r>
                        <a:rPr lang="zh-CN" altLang="en-US" sz="2000">
                          <a:ea typeface="华文中宋" panose="02010600040101010101" pitchFamily="2" charset="-122"/>
                        </a:rPr>
                        <a:t>执行时间</a:t>
                      </a:r>
                      <a:endParaRPr lang="zh-CN" altLang="en-US" sz="2000">
                        <a:ea typeface="华文中宋" panose="02010600040101010101" pitchFamily="2" charset="-122"/>
                      </a:endParaRPr>
                    </a:p>
                  </a:txBody>
                  <a:tcPr/>
                </a:tc>
              </a:tr>
              <a:tr h="413385">
                <a:tc>
                  <a:txBody>
                    <a:bodyPr/>
                    <a:p>
                      <a:pPr>
                        <a:buNone/>
                      </a:pPr>
                      <a:r>
                        <a:rPr lang="zh-CN" altLang="en-US" sz="2000" b="1">
                          <a:solidFill>
                            <a:schemeClr val="tx1"/>
                          </a:solidFill>
                          <a:uFillTx/>
                          <a:ea typeface="华文中宋" panose="02010600040101010101" pitchFamily="2" charset="-122"/>
                        </a:rPr>
                        <a:t>上市公司股票</a:t>
                      </a:r>
                      <a:endParaRPr lang="zh-CN" altLang="en-US" sz="2000" b="1">
                        <a:solidFill>
                          <a:schemeClr val="tx1"/>
                        </a:solidFill>
                        <a:uFillTx/>
                        <a:ea typeface="华文中宋" panose="02010600040101010101" pitchFamily="2" charset="-122"/>
                      </a:endParaRPr>
                    </a:p>
                  </a:txBody>
                  <a:tcPr/>
                </a:tc>
                <a:tc>
                  <a:txBody>
                    <a:bodyPr/>
                    <a:p>
                      <a:pPr>
                        <a:buNone/>
                      </a:pPr>
                      <a:r>
                        <a:rPr lang="zh-CN" altLang="en-US" sz="2000" b="1">
                          <a:solidFill>
                            <a:schemeClr val="tx1"/>
                          </a:solidFill>
                          <a:uFillTx/>
                          <a:ea typeface="华文中宋" panose="02010600040101010101" pitchFamily="2" charset="-122"/>
                        </a:rPr>
                        <a:t>财政部、国家税务总局、证监会关于上市公司股息红利差别化个人所得税政策有关问题的通知（财税〔2015〕101号）</a:t>
                      </a:r>
                      <a:endParaRPr lang="zh-CN" altLang="en-US" sz="2000" b="1">
                        <a:solidFill>
                          <a:schemeClr val="tx1"/>
                        </a:solidFill>
                        <a:uFillTx/>
                        <a:ea typeface="华文中宋" panose="02010600040101010101" pitchFamily="2" charset="-122"/>
                      </a:endParaRPr>
                    </a:p>
                  </a:txBody>
                  <a:tcPr/>
                </a:tc>
                <a:tc>
                  <a:txBody>
                    <a:bodyPr/>
                    <a:p>
                      <a:pPr>
                        <a:buNone/>
                      </a:pPr>
                      <a:r>
                        <a:rPr lang="zh-CN" altLang="en-US" sz="2000" b="1">
                          <a:solidFill>
                            <a:schemeClr val="tx1"/>
                          </a:solidFill>
                          <a:uFillTx/>
                          <a:ea typeface="华文中宋" panose="02010600040101010101" pitchFamily="2" charset="-122"/>
                        </a:rPr>
                        <a:t>自2015年9月8日起</a:t>
                      </a:r>
                      <a:endParaRPr lang="zh-CN" altLang="en-US" sz="2000" b="1">
                        <a:solidFill>
                          <a:schemeClr val="tx1"/>
                        </a:solidFill>
                        <a:uFillTx/>
                        <a:ea typeface="华文中宋" panose="02010600040101010101" pitchFamily="2" charset="-122"/>
                      </a:endParaRPr>
                    </a:p>
                  </a:txBody>
                  <a:tcPr/>
                </a:tc>
              </a:tr>
              <a:tr h="413385">
                <a:tc>
                  <a:txBody>
                    <a:bodyPr/>
                    <a:p>
                      <a:pPr>
                        <a:buNone/>
                      </a:pPr>
                      <a:r>
                        <a:rPr lang="zh-CN" altLang="en-US" sz="2000" b="1">
                          <a:solidFill>
                            <a:schemeClr val="tx1"/>
                          </a:solidFill>
                          <a:uFillTx/>
                          <a:ea typeface="华文中宋" panose="02010600040101010101" pitchFamily="2" charset="-122"/>
                        </a:rPr>
                        <a:t>创新企业境内发行存托凭证（cdr）</a:t>
                      </a:r>
                      <a:endParaRPr lang="zh-CN" altLang="en-US" sz="2000" b="1">
                        <a:solidFill>
                          <a:schemeClr val="tx1"/>
                        </a:solidFill>
                        <a:uFillTx/>
                        <a:ea typeface="华文中宋" panose="02010600040101010101" pitchFamily="2" charset="-122"/>
                      </a:endParaRPr>
                    </a:p>
                  </a:txBody>
                  <a:tcPr/>
                </a:tc>
                <a:tc>
                  <a:txBody>
                    <a:bodyPr/>
                    <a:p>
                      <a:pPr>
                        <a:buNone/>
                      </a:pPr>
                      <a:r>
                        <a:rPr lang="zh-CN" altLang="en-US" sz="2000" b="1">
                          <a:solidFill>
                            <a:schemeClr val="tx1"/>
                          </a:solidFill>
                          <a:uFillTx/>
                          <a:ea typeface="华文中宋" panose="02010600040101010101" pitchFamily="2" charset="-122"/>
                        </a:rPr>
                        <a:t>财政部、税务总局、中国证监会关于继续实施创新企业境内发行存托凭证试点阶段有关税收政策的公告（财政部、税务总局、中国证监会公告2023年第22号）</a:t>
                      </a:r>
                      <a:endParaRPr lang="zh-CN" altLang="en-US" sz="2000" b="1">
                        <a:solidFill>
                          <a:schemeClr val="tx1"/>
                        </a:solidFill>
                        <a:uFillTx/>
                        <a:ea typeface="华文中宋" panose="02010600040101010101" pitchFamily="2" charset="-122"/>
                      </a:endParaRPr>
                    </a:p>
                  </a:txBody>
                  <a:tcPr/>
                </a:tc>
                <a:tc>
                  <a:txBody>
                    <a:bodyPr/>
                    <a:p>
                      <a:pPr>
                        <a:buNone/>
                      </a:pPr>
                      <a:r>
                        <a:rPr lang="zh-CN" altLang="en-US" sz="2000" b="1">
                          <a:solidFill>
                            <a:schemeClr val="tx1"/>
                          </a:solidFill>
                          <a:uFillTx/>
                          <a:ea typeface="华文中宋" panose="02010600040101010101" pitchFamily="2" charset="-122"/>
                        </a:rPr>
                        <a:t>2023年9月21日至2025年12月31日</a:t>
                      </a:r>
                      <a:endParaRPr lang="zh-CN" altLang="en-US" sz="2000" b="1">
                        <a:solidFill>
                          <a:schemeClr val="tx1"/>
                        </a:solidFill>
                        <a:uFillTx/>
                        <a:ea typeface="华文中宋" panose="02010600040101010101" pitchFamily="2" charset="-122"/>
                      </a:endParaRPr>
                    </a:p>
                  </a:txBody>
                  <a:tcPr/>
                </a:tc>
              </a:tr>
              <a:tr h="413385">
                <a:tc>
                  <a:txBody>
                    <a:bodyPr/>
                    <a:p>
                      <a:pPr>
                        <a:buNone/>
                      </a:pPr>
                      <a:r>
                        <a:rPr lang="zh-CN" altLang="en-US" sz="2000" b="1">
                          <a:solidFill>
                            <a:schemeClr val="tx1"/>
                          </a:solidFill>
                          <a:uFillTx/>
                          <a:ea typeface="华文中宋" panose="02010600040101010101" pitchFamily="2" charset="-122"/>
                        </a:rPr>
                        <a:t>新三板股票</a:t>
                      </a:r>
                      <a:endParaRPr lang="zh-CN" altLang="en-US" sz="2000" b="1">
                        <a:solidFill>
                          <a:schemeClr val="tx1"/>
                        </a:solidFill>
                        <a:uFillTx/>
                        <a:ea typeface="华文中宋" panose="02010600040101010101" pitchFamily="2" charset="-122"/>
                      </a:endParaRPr>
                    </a:p>
                  </a:txBody>
                  <a:tcPr/>
                </a:tc>
                <a:tc>
                  <a:txBody>
                    <a:bodyPr/>
                    <a:p>
                      <a:pPr>
                        <a:buNone/>
                      </a:pPr>
                      <a:r>
                        <a:rPr lang="zh-CN" altLang="en-US" sz="2000" b="1">
                          <a:solidFill>
                            <a:schemeClr val="tx1"/>
                          </a:solidFill>
                          <a:uFillTx/>
                          <a:ea typeface="华文中宋" panose="02010600040101010101" pitchFamily="2" charset="-122"/>
                          <a:sym typeface="+mn-ea"/>
                        </a:rPr>
                        <a:t>财政部 税务总局关于延续实施全国中小企业股份转让系统挂牌公司股息红利差别化个人所得税政策的公告（财政部 税务总局公告2024年第8号）</a:t>
                      </a:r>
                      <a:endParaRPr lang="zh-CN" altLang="en-US" sz="2000" b="1">
                        <a:solidFill>
                          <a:schemeClr val="tx1"/>
                        </a:solidFill>
                        <a:uFillTx/>
                        <a:ea typeface="华文中宋" panose="02010600040101010101" pitchFamily="2" charset="-122"/>
                        <a:sym typeface="+mn-ea"/>
                      </a:endParaRPr>
                    </a:p>
                  </a:txBody>
                  <a:tcPr/>
                </a:tc>
                <a:tc>
                  <a:txBody>
                    <a:bodyPr/>
                    <a:p>
                      <a:pPr>
                        <a:buNone/>
                      </a:pPr>
                      <a:r>
                        <a:rPr lang="zh-CN" altLang="en-US" sz="2000" b="1">
                          <a:solidFill>
                            <a:schemeClr val="tx1"/>
                          </a:solidFill>
                          <a:uFillTx/>
                          <a:ea typeface="华文中宋" panose="02010600040101010101" pitchFamily="2" charset="-122"/>
                          <a:sym typeface="+mn-ea"/>
                        </a:rPr>
                        <a:t>自2024年7月1日起至2027年12月31日</a:t>
                      </a:r>
                      <a:endParaRPr lang="zh-CN" altLang="en-US" sz="2000" b="1">
                        <a:solidFill>
                          <a:schemeClr val="tx1"/>
                        </a:solidFill>
                        <a:uFillTx/>
                        <a:ea typeface="华文中宋" panose="02010600040101010101" pitchFamily="2" charset="-122"/>
                        <a:sym typeface="+mn-ea"/>
                      </a:endParaRPr>
                    </a:p>
                  </a:txBody>
                  <a:tcPr/>
                </a:tc>
              </a:tr>
              <a:tr h="413385">
                <a:tc>
                  <a:txBody>
                    <a:bodyPr/>
                    <a:p>
                      <a:pPr>
                        <a:buNone/>
                      </a:pPr>
                      <a:r>
                        <a:rPr lang="zh-CN" altLang="en-US" sz="2000" b="1">
                          <a:solidFill>
                            <a:schemeClr val="tx1"/>
                          </a:solidFill>
                          <a:uFillTx/>
                          <a:ea typeface="华文中宋" panose="02010600040101010101" pitchFamily="2" charset="-122"/>
                        </a:rPr>
                        <a:t>新三板精选层（北交所股票）</a:t>
                      </a:r>
                      <a:endParaRPr lang="zh-CN" altLang="en-US" sz="2000" b="1">
                        <a:solidFill>
                          <a:schemeClr val="tx1"/>
                        </a:solidFill>
                        <a:uFillTx/>
                        <a:ea typeface="华文中宋" panose="02010600040101010101" pitchFamily="2" charset="-122"/>
                      </a:endParaRPr>
                    </a:p>
                  </a:txBody>
                  <a:tcPr/>
                </a:tc>
                <a:tc>
                  <a:txBody>
                    <a:bodyPr/>
                    <a:p>
                      <a:pPr>
                        <a:buNone/>
                      </a:pPr>
                      <a:r>
                        <a:rPr lang="zh-CN" altLang="en-US" sz="2000" b="1">
                          <a:solidFill>
                            <a:schemeClr val="tx1"/>
                          </a:solidFill>
                          <a:uFillTx/>
                          <a:ea typeface="华文中宋" panose="02010600040101010101" pitchFamily="2" charset="-122"/>
                        </a:rPr>
                        <a:t>财政部、税务总局关于北京证券交易所税收政策适用问题的公告（财政部、税务总局公告2021年第33号）</a:t>
                      </a:r>
                      <a:endParaRPr lang="zh-CN" altLang="en-US" sz="2000" b="1">
                        <a:solidFill>
                          <a:schemeClr val="tx1"/>
                        </a:solidFill>
                        <a:uFillTx/>
                        <a:ea typeface="华文中宋" panose="02010600040101010101" pitchFamily="2" charset="-122"/>
                      </a:endParaRPr>
                    </a:p>
                  </a:txBody>
                  <a:tcPr/>
                </a:tc>
                <a:tc>
                  <a:txBody>
                    <a:bodyPr/>
                    <a:p>
                      <a:pPr>
                        <a:buNone/>
                      </a:pPr>
                      <a:r>
                        <a:rPr lang="zh-CN" altLang="en-US" sz="2000" b="1">
                          <a:solidFill>
                            <a:schemeClr val="tx1"/>
                          </a:solidFill>
                          <a:uFillTx/>
                          <a:ea typeface="华文中宋" panose="02010600040101010101" pitchFamily="2" charset="-122"/>
                        </a:rPr>
                        <a:t>参照新三板</a:t>
                      </a:r>
                      <a:endParaRPr lang="zh-CN" altLang="en-US" sz="2000" b="1">
                        <a:solidFill>
                          <a:schemeClr val="tx1"/>
                        </a:solidFill>
                        <a:uFillTx/>
                        <a:ea typeface="华文中宋" panose="02010600040101010101" pitchFamily="2" charset="-122"/>
                      </a:endParaRPr>
                    </a:p>
                  </a:txBody>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20000"/>
          </a:bodyPr>
          <a:p>
            <a:pPr>
              <a:lnSpc>
                <a:spcPct val="100000"/>
              </a:lnSpc>
            </a:pPr>
            <a:r>
              <a:rPr lang="zh-CN" altLang="en-US"/>
              <a:t>（</a:t>
            </a:r>
            <a:r>
              <a:rPr lang="en-US" altLang="zh-CN"/>
              <a:t>2</a:t>
            </a:r>
            <a:r>
              <a:rPr lang="zh-CN" altLang="en-US"/>
              <a:t>）限售股股息</a:t>
            </a:r>
            <a:endParaRPr lang="zh-CN" altLang="en-US"/>
          </a:p>
          <a:p>
            <a:pPr>
              <a:lnSpc>
                <a:spcPct val="100000"/>
              </a:lnSpc>
            </a:pPr>
            <a:r>
              <a:rPr lang="zh-CN" altLang="en-US"/>
              <a:t>个人</a:t>
            </a:r>
            <a:r>
              <a:rPr lang="zh-CN" altLang="en-US">
                <a:sym typeface="+mn-ea"/>
              </a:rPr>
              <a:t>和证券投资基金</a:t>
            </a:r>
            <a:r>
              <a:rPr lang="zh-CN" altLang="en-US"/>
              <a:t>持有的上市公司限售股</a:t>
            </a:r>
            <a:endParaRPr lang="zh-CN" altLang="en-US"/>
          </a:p>
          <a:p>
            <a:pPr>
              <a:lnSpc>
                <a:spcPct val="100000"/>
              </a:lnSpc>
            </a:pPr>
            <a:r>
              <a:rPr lang="zh-CN" altLang="en-US">
                <a:latin typeface="Calibri" panose="020F0502020204030204" charset="0"/>
                <a:sym typeface="+mn-ea"/>
              </a:rPr>
              <a:t>①</a:t>
            </a:r>
            <a:r>
              <a:rPr lang="zh-CN" altLang="en-US">
                <a:sym typeface="+mn-ea"/>
              </a:rPr>
              <a:t>解禁前取得的股息红利继续暂减按</a:t>
            </a:r>
            <a:r>
              <a:rPr lang="en-US" altLang="zh-CN">
                <a:sym typeface="+mn-ea"/>
              </a:rPr>
              <a:t>50%</a:t>
            </a:r>
            <a:r>
              <a:rPr lang="zh-CN" altLang="en-US">
                <a:sym typeface="+mn-ea"/>
              </a:rPr>
              <a:t>计入应纳税所得额，适用</a:t>
            </a:r>
            <a:r>
              <a:rPr lang="en-US" altLang="zh-CN">
                <a:sym typeface="+mn-ea"/>
              </a:rPr>
              <a:t>20%</a:t>
            </a:r>
            <a:r>
              <a:rPr lang="zh-CN" altLang="en-US">
                <a:sym typeface="+mn-ea"/>
              </a:rPr>
              <a:t>的税率计征个人所得税</a:t>
            </a:r>
            <a:endParaRPr lang="zh-CN" altLang="en-US"/>
          </a:p>
          <a:p>
            <a:pPr>
              <a:lnSpc>
                <a:spcPct val="110000"/>
              </a:lnSpc>
            </a:pPr>
            <a:r>
              <a:rPr lang="zh-CN" altLang="en-US">
                <a:latin typeface="Calibri" panose="020F0502020204030204" charset="0"/>
              </a:rPr>
              <a:t>②</a:t>
            </a:r>
            <a:r>
              <a:rPr lang="zh-CN" altLang="en-US"/>
              <a:t>解禁后取得的股息红利，按照</a:t>
            </a:r>
            <a:r>
              <a:rPr lang="zh-CN" altLang="en-US">
                <a:solidFill>
                  <a:srgbClr val="FF0000"/>
                </a:solidFill>
                <a:sym typeface="+mn-ea"/>
              </a:rPr>
              <a:t>股息红利差别化</a:t>
            </a:r>
            <a:r>
              <a:rPr lang="zh-CN" altLang="en-US"/>
              <a:t>规定计算纳税，持股时间</a:t>
            </a:r>
            <a:r>
              <a:rPr lang="zh-CN" altLang="en-US">
                <a:solidFill>
                  <a:srgbClr val="FF0000"/>
                </a:solidFill>
              </a:rPr>
              <a:t>自解禁日</a:t>
            </a:r>
            <a:r>
              <a:rPr lang="zh-CN" altLang="en-US"/>
              <a:t>起计算</a:t>
            </a:r>
            <a:endParaRPr lang="zh-CN" altLang="en-US"/>
          </a:p>
          <a:p>
            <a:pPr>
              <a:lnSpc>
                <a:spcPct val="100000"/>
              </a:lnSpc>
            </a:pPr>
            <a:r>
              <a:rPr lang="zh-CN" altLang="en-US"/>
              <a:t> </a:t>
            </a:r>
            <a:r>
              <a:rPr lang="en-US" altLang="zh-CN"/>
              <a:t>                                          ——</a:t>
            </a:r>
            <a:r>
              <a:rPr lang="zh-CN" altLang="en-US"/>
              <a:t>财税〔</a:t>
            </a:r>
            <a:r>
              <a:rPr lang="en-US" altLang="zh-CN"/>
              <a:t>2012</a:t>
            </a:r>
            <a:r>
              <a:rPr lang="zh-CN" altLang="en-US"/>
              <a:t>〕</a:t>
            </a:r>
            <a:r>
              <a:rPr lang="en-US" altLang="zh-CN"/>
              <a:t>85</a:t>
            </a:r>
            <a:r>
              <a:rPr lang="zh-CN" altLang="en-US"/>
              <a:t>号</a:t>
            </a:r>
            <a:endParaRPr lang="zh-CN" altLang="en-US"/>
          </a:p>
          <a:p>
            <a:pPr>
              <a:lnSpc>
                <a:spcPct val="100000"/>
              </a:lnSpc>
            </a:pPr>
            <a:r>
              <a:rPr lang="zh-CN" altLang="en-US"/>
              <a:t>（</a:t>
            </a:r>
            <a:r>
              <a:rPr lang="en-US" altLang="zh-CN"/>
              <a:t>3</a:t>
            </a:r>
            <a:r>
              <a:rPr lang="zh-CN" altLang="en-US"/>
              <a:t>）</a:t>
            </a:r>
            <a:r>
              <a:rPr lang="zh-CN" altLang="en-US" dirty="0" smtClean="0">
                <a:sym typeface="+mn-ea"/>
              </a:rPr>
              <a:t>股票溢价形成的资本公积金转增股本</a:t>
            </a:r>
            <a:endParaRPr lang="zh-CN" altLang="en-US" dirty="0" smtClean="0">
              <a:sym typeface="+mn-ea"/>
            </a:endParaRPr>
          </a:p>
          <a:p>
            <a:pPr>
              <a:lnSpc>
                <a:spcPct val="100000"/>
              </a:lnSpc>
            </a:pPr>
            <a:r>
              <a:rPr lang="zh-CN" altLang="en-US" dirty="0" smtClean="0">
                <a:sym typeface="+mn-ea"/>
              </a:rPr>
              <a:t>个人：</a:t>
            </a:r>
            <a:r>
              <a:rPr lang="zh-CN" altLang="en-US" dirty="0" smtClean="0">
                <a:sym typeface="+mn-ea"/>
              </a:rPr>
              <a:t>股份制企业股票溢价发行收入所形成的资本公积金，不属于股息、红利性质的分配，对个人取得的转增股本数额，不作为个人所得，不征收个人所得税 </a:t>
            </a:r>
            <a:endParaRPr lang="zh-CN" altLang="en-US" dirty="0" smtClean="0">
              <a:sym typeface="+mn-ea"/>
            </a:endParaRPr>
          </a:p>
          <a:p>
            <a:pPr>
              <a:lnSpc>
                <a:spcPct val="100000"/>
              </a:lnSpc>
            </a:pPr>
            <a:r>
              <a:rPr lang="en-US" altLang="zh-CN">
                <a:sym typeface="+mn-ea"/>
              </a:rPr>
              <a:t>                                       ——</a:t>
            </a:r>
            <a:r>
              <a:rPr lang="zh-CN" altLang="en-US" dirty="0" smtClean="0">
                <a:sym typeface="+mn-ea"/>
              </a:rPr>
              <a:t>国税发</a:t>
            </a:r>
            <a:r>
              <a:rPr lang="en-US" altLang="zh-CN" dirty="0" smtClean="0">
                <a:sym typeface="+mn-ea"/>
              </a:rPr>
              <a:t>[1997]198</a:t>
            </a:r>
            <a:r>
              <a:rPr lang="zh-CN" altLang="en-US" dirty="0" smtClean="0">
                <a:sym typeface="+mn-ea"/>
              </a:rPr>
              <a:t>号、国税函</a:t>
            </a:r>
            <a:r>
              <a:rPr lang="en-US" altLang="zh-CN" dirty="0" smtClean="0">
                <a:sym typeface="+mn-ea"/>
              </a:rPr>
              <a:t>[1998]289</a:t>
            </a:r>
            <a:r>
              <a:rPr lang="zh-CN" altLang="en-US" dirty="0" smtClean="0">
                <a:sym typeface="+mn-ea"/>
              </a:rPr>
              <a:t>号 </a:t>
            </a:r>
            <a:endParaRPr lang="zh-CN" altLang="en-US" dirty="0" smtClean="0">
              <a:sym typeface="+mn-ea"/>
            </a:endParaRPr>
          </a:p>
          <a:p>
            <a:pPr>
              <a:lnSpc>
                <a:spcPct val="100000"/>
              </a:lnSpc>
            </a:pPr>
            <a:r>
              <a:rPr lang="zh-CN" altLang="en-US" dirty="0" smtClean="0">
                <a:sym typeface="+mn-ea"/>
              </a:rPr>
              <a:t>企业：</a:t>
            </a:r>
            <a:r>
              <a:rPr lang="zh-CN" altLang="en-US" b="1" dirty="0" smtClean="0">
                <a:ea typeface="华文中宋" panose="02010600040101010101" pitchFamily="2" charset="-122"/>
                <a:sym typeface="+mn-ea"/>
              </a:rPr>
              <a:t>被投资企业将股权（票）溢价所形成的资本公积转为股本的，不作为投资方企业的股息、红利收入，投资方企业也不得增加该项长期投资的计税基础</a:t>
            </a:r>
            <a:endParaRPr lang="zh-CN" altLang="en-US" b="1" dirty="0" smtClean="0">
              <a:ea typeface="华文中宋" panose="02010600040101010101" pitchFamily="2" charset="-122"/>
              <a:sym typeface="+mn-ea"/>
            </a:endParaRPr>
          </a:p>
          <a:p>
            <a:pPr>
              <a:lnSpc>
                <a:spcPct val="100000"/>
              </a:lnSpc>
            </a:pPr>
            <a:r>
              <a:rPr lang="en-US" altLang="zh-CN" dirty="0" smtClean="0">
                <a:sym typeface="+mn-ea"/>
              </a:rPr>
              <a:t>                                                      ——</a:t>
            </a:r>
            <a:r>
              <a:rPr lang="zh-CN" altLang="en-US" dirty="0" smtClean="0">
                <a:sym typeface="+mn-ea"/>
              </a:rPr>
              <a:t>国税函〔</a:t>
            </a:r>
            <a:r>
              <a:rPr lang="en-US" altLang="zh-CN" dirty="0" smtClean="0">
                <a:sym typeface="+mn-ea"/>
              </a:rPr>
              <a:t>2010</a:t>
            </a:r>
            <a:r>
              <a:rPr lang="zh-CN" altLang="en-US" dirty="0" smtClean="0">
                <a:sym typeface="+mn-ea"/>
              </a:rPr>
              <a:t>〕</a:t>
            </a:r>
            <a:r>
              <a:rPr lang="en-US" altLang="zh-CN" dirty="0" smtClean="0">
                <a:sym typeface="+mn-ea"/>
              </a:rPr>
              <a:t>79</a:t>
            </a:r>
            <a:r>
              <a:rPr lang="zh-CN" altLang="en-US" dirty="0" smtClean="0">
                <a:sym typeface="+mn-ea"/>
              </a:rPr>
              <a:t>号</a:t>
            </a:r>
            <a:endParaRPr lang="zh-CN" altLang="en-US" b="1" dirty="0" smtClean="0">
              <a:ea typeface="华文中宋" panose="02010600040101010101" pitchFamily="2" charset="-122"/>
              <a:sym typeface="+mn-ea"/>
            </a:endParaRPr>
          </a:p>
          <a:p>
            <a:pPr>
              <a:lnSpc>
                <a:spcPct val="100000"/>
              </a:lnSpc>
            </a:pPr>
            <a:r>
              <a:rPr lang="zh-CN" altLang="en-US" b="1" dirty="0" smtClean="0">
                <a:ea typeface="华文中宋" panose="02010600040101010101" pitchFamily="2" charset="-122"/>
                <a:sym typeface="+mn-ea"/>
              </a:rPr>
              <a:t>合伙企业：无政策，有争议！</a:t>
            </a:r>
            <a:endParaRPr lang="zh-CN" altLang="en-US" b="1" dirty="0" smtClean="0">
              <a:ea typeface="华文中宋" panose="02010600040101010101" pitchFamily="2" charset="-122"/>
              <a:sym typeface="+mn-ea"/>
            </a:endParaRPr>
          </a:p>
          <a:p>
            <a:endParaRPr lang="en-US" altLang="zh-C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t>（</a:t>
            </a:r>
            <a:r>
              <a:rPr lang="en-US" altLang="zh-CN"/>
              <a:t>3</a:t>
            </a:r>
            <a:r>
              <a:rPr lang="zh-CN" altLang="en-US"/>
              <a:t>）合伙企业的股息红利</a:t>
            </a:r>
            <a:endParaRPr lang="zh-CN" altLang="en-US"/>
          </a:p>
          <a:p>
            <a:r>
              <a:rPr lang="zh-CN" altLang="en-US" dirty="0" smtClean="0">
                <a:sym typeface="+mn-ea"/>
              </a:rPr>
              <a:t>个人独资企业和合伙企业对外投资分回的利息或者股息、红利，不并入企业的收入，而应单独作为投资者个人取得的利息、股息、红利所得，按“利息、股息、红利所得”应税项目计算缴纳个人所得税</a:t>
            </a:r>
            <a:endParaRPr lang="zh-CN" altLang="en-US" dirty="0" smtClean="0"/>
          </a:p>
          <a:p>
            <a:r>
              <a:rPr lang="zh-CN" altLang="en-US" dirty="0" smtClean="0">
                <a:sym typeface="+mn-ea"/>
              </a:rPr>
              <a:t>以合伙企业名义对外投资分回利息或者股息、红利的，应按规定确定各个投资者的利息、股息、红利所得，分别按“利息、股息、红利所得”应税项目计算缴纳个人所得税</a:t>
            </a:r>
            <a:endParaRPr lang="zh-CN" altLang="en-US" dirty="0" smtClean="0"/>
          </a:p>
          <a:p>
            <a:r>
              <a:rPr lang="en-US" altLang="zh-CN" dirty="0" smtClean="0">
                <a:sym typeface="+mn-ea"/>
              </a:rPr>
              <a:t>                             ——国税函〔2001〕84号</a:t>
            </a:r>
            <a:endParaRPr lang="en-US" altLang="zh-CN" dirty="0" smtClean="0">
              <a:sym typeface="+mn-ea"/>
            </a:endParaRPr>
          </a:p>
          <a:p>
            <a:r>
              <a:rPr lang="zh-CN" altLang="en-US">
                <a:solidFill>
                  <a:srgbClr val="FF0000"/>
                </a:solidFill>
              </a:rPr>
              <a:t>注：</a:t>
            </a:r>
            <a:endParaRPr lang="zh-CN" altLang="en-US">
              <a:solidFill>
                <a:srgbClr val="FF0000"/>
              </a:solidFill>
            </a:endParaRPr>
          </a:p>
          <a:p>
            <a:r>
              <a:rPr lang="zh-CN" altLang="en-US" dirty="0" smtClean="0"/>
              <a:t>1.</a:t>
            </a:r>
            <a:r>
              <a:rPr lang="zh-CN" altLang="en-US"/>
              <a:t>仅限于合伙企业的直接投资（上市公司或非上市公司）</a:t>
            </a:r>
            <a:endParaRPr lang="zh-CN" altLang="en-US"/>
          </a:p>
          <a:p>
            <a:r>
              <a:rPr lang="en-US" altLang="zh-CN"/>
              <a:t>2.</a:t>
            </a:r>
            <a:r>
              <a:rPr lang="zh-CN" altLang="en-US"/>
              <a:t>合伙企业的个人合伙人取得上市公司或新三板股票的股息红利，不适用</a:t>
            </a:r>
            <a:r>
              <a:rPr lang="zh-CN" altLang="en-US">
                <a:sym typeface="+mn-ea"/>
              </a:rPr>
              <a:t>股息红利差别化计税优惠</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rPr>
              <a:t>分享提纲</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t>一</a:t>
            </a:r>
            <a:r>
              <a:rPr lang="en-US" altLang="zh-CN"/>
              <a:t>.2024</a:t>
            </a:r>
            <a:r>
              <a:rPr lang="zh-CN" altLang="en-US"/>
              <a:t>年度相关税收政策分享</a:t>
            </a:r>
            <a:endParaRPr lang="zh-CN" altLang="en-US"/>
          </a:p>
          <a:p>
            <a:endParaRPr lang="zh-CN" altLang="en-US"/>
          </a:p>
          <a:p>
            <a:r>
              <a:rPr lang="zh-CN" altLang="en-US"/>
              <a:t>二</a:t>
            </a:r>
            <a:r>
              <a:rPr lang="en-US" altLang="zh-CN"/>
              <a:t>.</a:t>
            </a:r>
            <a:r>
              <a:rPr lang="zh-CN" altLang="en-US"/>
              <a:t>增值税法</a:t>
            </a:r>
            <a:r>
              <a:rPr lang="zh-CN" altLang="en-US"/>
              <a:t>解读</a:t>
            </a:r>
            <a:endParaRPr lang="zh-CN" altLang="en-US"/>
          </a:p>
          <a:p>
            <a:endParaRPr lang="zh-CN" altLang="en-US"/>
          </a:p>
          <a:p>
            <a:r>
              <a:rPr lang="zh-CN" altLang="en-US"/>
              <a:t>三</a:t>
            </a:r>
            <a:r>
              <a:rPr lang="en-US" altLang="zh-CN"/>
              <a:t>.</a:t>
            </a:r>
            <a:r>
              <a:rPr lang="zh-CN" altLang="en-US"/>
              <a:t>增值税应税项目</a:t>
            </a:r>
            <a:r>
              <a:rPr lang="zh-CN" altLang="en-US"/>
              <a:t>辨识</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四</a:t>
            </a:r>
            <a:r>
              <a:rPr lang="en-US" altLang="zh-CN">
                <a:solidFill>
                  <a:srgbClr val="FF0000"/>
                </a:solidFill>
              </a:rPr>
              <a:t>.</a:t>
            </a:r>
            <a:r>
              <a:rPr lang="zh-CN" altLang="en-US">
                <a:solidFill>
                  <a:srgbClr val="FF0000"/>
                </a:solidFill>
              </a:rPr>
              <a:t>在全国范围实施个人养老金</a:t>
            </a:r>
            <a:endParaRPr lang="zh-CN" altLang="en-US">
              <a:solidFill>
                <a:srgbClr val="FF0000"/>
              </a:solidFill>
            </a:endParaRPr>
          </a:p>
          <a:p>
            <a:r>
              <a:rPr lang="zh-CN" altLang="en-US">
                <a:solidFill>
                  <a:srgbClr val="00B0F0"/>
                </a:solidFill>
              </a:rPr>
              <a:t>（一）相关政策</a:t>
            </a:r>
            <a:endParaRPr lang="zh-CN" altLang="en-US">
              <a:solidFill>
                <a:srgbClr val="00B0F0"/>
              </a:solidFill>
            </a:endParaRPr>
          </a:p>
          <a:p>
            <a:r>
              <a:rPr lang="en-US" altLang="zh-CN">
                <a:solidFill>
                  <a:schemeClr val="tx1"/>
                </a:solidFill>
              </a:rPr>
              <a:t>1.</a:t>
            </a:r>
            <a:r>
              <a:rPr lang="zh-CN" altLang="en-US">
                <a:solidFill>
                  <a:schemeClr val="tx1"/>
                </a:solidFill>
              </a:rPr>
              <a:t>人力资源社会保障部</a:t>
            </a:r>
            <a:r>
              <a:rPr lang="en-US" altLang="zh-CN">
                <a:solidFill>
                  <a:schemeClr val="tx1"/>
                </a:solidFill>
              </a:rPr>
              <a:t> </a:t>
            </a:r>
            <a:r>
              <a:rPr lang="zh-CN" altLang="en-US">
                <a:solidFill>
                  <a:schemeClr val="tx1"/>
                </a:solidFill>
              </a:rPr>
              <a:t>财政部</a:t>
            </a:r>
            <a:r>
              <a:rPr lang="en-US" altLang="zh-CN">
                <a:solidFill>
                  <a:schemeClr val="tx1"/>
                </a:solidFill>
              </a:rPr>
              <a:t> </a:t>
            </a:r>
            <a:r>
              <a:rPr lang="zh-CN" altLang="en-US">
                <a:solidFill>
                  <a:schemeClr val="tx1"/>
                </a:solidFill>
              </a:rPr>
              <a:t>国家税务总局</a:t>
            </a:r>
            <a:r>
              <a:rPr lang="en-US" altLang="zh-CN">
                <a:solidFill>
                  <a:schemeClr val="tx1"/>
                </a:solidFill>
              </a:rPr>
              <a:t> </a:t>
            </a:r>
            <a:r>
              <a:rPr lang="zh-CN" altLang="en-US">
                <a:solidFill>
                  <a:schemeClr val="tx1"/>
                </a:solidFill>
              </a:rPr>
              <a:t>金融监管总局</a:t>
            </a:r>
            <a:r>
              <a:rPr lang="en-US" altLang="zh-CN">
                <a:solidFill>
                  <a:schemeClr val="tx1"/>
                </a:solidFill>
              </a:rPr>
              <a:t> </a:t>
            </a:r>
            <a:r>
              <a:rPr lang="zh-CN" altLang="en-US">
                <a:solidFill>
                  <a:schemeClr val="tx1"/>
                </a:solidFill>
              </a:rPr>
              <a:t>中国证监会关于全面实施个人养老金制度的通知（人社部发〔</a:t>
            </a:r>
            <a:r>
              <a:rPr lang="en-US" altLang="zh-CN">
                <a:solidFill>
                  <a:schemeClr val="tx1"/>
                </a:solidFill>
              </a:rPr>
              <a:t>2024</a:t>
            </a:r>
            <a:r>
              <a:rPr lang="zh-CN" altLang="en-US">
                <a:solidFill>
                  <a:schemeClr val="tx1"/>
                </a:solidFill>
              </a:rPr>
              <a:t>〕</a:t>
            </a:r>
            <a:r>
              <a:rPr lang="en-US" altLang="zh-CN">
                <a:solidFill>
                  <a:schemeClr val="tx1"/>
                </a:solidFill>
              </a:rPr>
              <a:t>87</a:t>
            </a:r>
            <a:r>
              <a:rPr lang="zh-CN" altLang="en-US">
                <a:solidFill>
                  <a:schemeClr val="tx1"/>
                </a:solidFill>
              </a:rPr>
              <a:t>号）</a:t>
            </a:r>
            <a:endParaRPr lang="zh-CN" altLang="en-US">
              <a:solidFill>
                <a:schemeClr val="tx1"/>
              </a:solidFill>
            </a:endParaRPr>
          </a:p>
          <a:p>
            <a:r>
              <a:rPr lang="en-US" altLang="zh-CN">
                <a:solidFill>
                  <a:schemeClr val="tx1"/>
                </a:solidFill>
              </a:rPr>
              <a:t>2.</a:t>
            </a:r>
            <a:r>
              <a:rPr lang="zh-CN" altLang="en-US">
                <a:solidFill>
                  <a:schemeClr val="tx1"/>
                </a:solidFill>
              </a:rPr>
              <a:t>财政部</a:t>
            </a:r>
            <a:r>
              <a:rPr lang="en-US" altLang="zh-CN">
                <a:solidFill>
                  <a:schemeClr val="tx1"/>
                </a:solidFill>
              </a:rPr>
              <a:t> </a:t>
            </a:r>
            <a:r>
              <a:rPr lang="zh-CN" altLang="en-US">
                <a:solidFill>
                  <a:schemeClr val="tx1"/>
                </a:solidFill>
              </a:rPr>
              <a:t>税务总局关于在全国范围实施个人养老金个人所得税优惠政策的公告（财政部</a:t>
            </a:r>
            <a:r>
              <a:rPr lang="en-US" altLang="zh-CN">
                <a:solidFill>
                  <a:schemeClr val="tx1"/>
                </a:solidFill>
              </a:rPr>
              <a:t> </a:t>
            </a:r>
            <a:r>
              <a:rPr lang="zh-CN" altLang="en-US">
                <a:solidFill>
                  <a:schemeClr val="tx1"/>
                </a:solidFill>
              </a:rPr>
              <a:t>税务总局公告</a:t>
            </a:r>
            <a:r>
              <a:rPr lang="en-US" altLang="zh-CN">
                <a:solidFill>
                  <a:schemeClr val="tx1"/>
                </a:solidFill>
              </a:rPr>
              <a:t>2024</a:t>
            </a:r>
            <a:r>
              <a:rPr lang="zh-CN" altLang="en-US">
                <a:solidFill>
                  <a:schemeClr val="tx1"/>
                </a:solidFill>
              </a:rPr>
              <a:t>年第</a:t>
            </a:r>
            <a:r>
              <a:rPr lang="en-US" altLang="zh-CN">
                <a:solidFill>
                  <a:schemeClr val="tx1"/>
                </a:solidFill>
              </a:rPr>
              <a:t>21</a:t>
            </a:r>
            <a:r>
              <a:rPr lang="zh-CN" altLang="en-US">
                <a:solidFill>
                  <a:schemeClr val="tx1"/>
                </a:solidFill>
              </a:rPr>
              <a:t>号）</a:t>
            </a:r>
            <a:endParaRPr lang="zh-CN" altLang="en-US">
              <a:solidFill>
                <a:schemeClr val="tx1"/>
              </a:solidFill>
            </a:endParaRPr>
          </a:p>
          <a:p>
            <a:r>
              <a:rPr lang="zh-CN" altLang="en-US">
                <a:solidFill>
                  <a:srgbClr val="00B0F0"/>
                </a:solidFill>
              </a:rPr>
              <a:t>（二）政策规定</a:t>
            </a:r>
            <a:endParaRPr lang="zh-CN" altLang="en-US">
              <a:solidFill>
                <a:srgbClr val="00B0F0"/>
              </a:solidFill>
            </a:endParaRPr>
          </a:p>
          <a:p>
            <a:r>
              <a:rPr lang="zh-CN" altLang="en-US"/>
              <a:t>1.执行时间</a:t>
            </a:r>
            <a:endParaRPr lang="zh-CN" altLang="en-US"/>
          </a:p>
          <a:p>
            <a:r>
              <a:rPr lang="zh-CN" altLang="en-US"/>
              <a:t>自</a:t>
            </a:r>
            <a:r>
              <a:rPr lang="en-US" altLang="zh-CN"/>
              <a:t>2024</a:t>
            </a:r>
            <a:r>
              <a:rPr lang="zh-CN" altLang="en-US"/>
              <a:t>年</a:t>
            </a:r>
            <a:r>
              <a:rPr lang="en-US" altLang="zh-CN"/>
              <a:t>1</a:t>
            </a:r>
            <a:r>
              <a:rPr lang="zh-CN" altLang="en-US"/>
              <a:t>月</a:t>
            </a:r>
            <a:r>
              <a:rPr lang="en-US" altLang="zh-CN"/>
              <a:t>1</a:t>
            </a:r>
            <a:r>
              <a:rPr lang="zh-CN" altLang="en-US"/>
              <a:t>日起</a:t>
            </a:r>
            <a:endParaRPr lang="zh-CN" altLang="en-US"/>
          </a:p>
          <a:p>
            <a:r>
              <a:rPr lang="en-US" altLang="zh-CN"/>
              <a:t>2.</a:t>
            </a:r>
            <a:r>
              <a:rPr lang="zh-CN" altLang="en-US"/>
              <a:t>实施范围</a:t>
            </a:r>
            <a:endParaRPr lang="zh-CN" altLang="en-US"/>
          </a:p>
          <a:p>
            <a:r>
              <a:rPr lang="zh-CN" altLang="en-US"/>
              <a:t>在全国范围实施个人养老金递延纳税优惠政策</a:t>
            </a:r>
            <a:endParaRPr lang="zh-CN" altLang="en-US"/>
          </a:p>
          <a:p>
            <a:r>
              <a:rPr lang="zh-CN" altLang="en-US"/>
              <a:t>自</a:t>
            </a:r>
            <a:r>
              <a:rPr lang="en-US" altLang="zh-CN"/>
              <a:t>2024</a:t>
            </a:r>
            <a:r>
              <a:rPr lang="zh-CN" altLang="en-US"/>
              <a:t>年</a:t>
            </a:r>
            <a:r>
              <a:rPr lang="en-US" altLang="zh-CN"/>
              <a:t>12</a:t>
            </a:r>
            <a:r>
              <a:rPr lang="zh-CN" altLang="en-US"/>
              <a:t>月</a:t>
            </a:r>
            <a:r>
              <a:rPr lang="en-US" altLang="zh-CN"/>
              <a:t>15</a:t>
            </a:r>
            <a:r>
              <a:rPr lang="zh-CN" altLang="en-US"/>
              <a:t>日起，在中国境内参加城镇职工基本养老保险或者城乡居民基本养老保险的劳动者，均可以参加个人养老金制度</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r>
              <a:rPr lang="en-US" altLang="zh-CN"/>
              <a:t>3.</a:t>
            </a:r>
            <a:r>
              <a:rPr lang="zh-CN" altLang="en-US"/>
              <a:t>个人所得税政策</a:t>
            </a:r>
            <a:endParaRPr lang="zh-CN" altLang="en-US"/>
          </a:p>
          <a:p>
            <a:r>
              <a:rPr lang="zh-CN" altLang="en-US"/>
              <a:t>（</a:t>
            </a:r>
            <a:r>
              <a:rPr lang="en-US" altLang="zh-CN"/>
              <a:t>1</a:t>
            </a:r>
            <a:r>
              <a:rPr lang="zh-CN" altLang="en-US"/>
              <a:t>）在缴费环节，个人向个人养老金资金账户的缴费，按照</a:t>
            </a:r>
            <a:r>
              <a:rPr lang="en-US" altLang="zh-CN"/>
              <a:t>12000</a:t>
            </a:r>
            <a:r>
              <a:rPr lang="zh-CN" altLang="en-US"/>
              <a:t>元</a:t>
            </a:r>
            <a:r>
              <a:rPr lang="en-US" altLang="zh-CN"/>
              <a:t>/</a:t>
            </a:r>
            <a:r>
              <a:rPr lang="zh-CN" altLang="en-US"/>
              <a:t>年的限额标准，在综合所得或经营所得中据实</a:t>
            </a:r>
            <a:r>
              <a:rPr lang="zh-CN" altLang="en-US">
                <a:solidFill>
                  <a:srgbClr val="FF0000"/>
                </a:solidFill>
              </a:rPr>
              <a:t>扣除</a:t>
            </a:r>
            <a:endParaRPr lang="zh-CN" altLang="en-US"/>
          </a:p>
          <a:p>
            <a:r>
              <a:rPr lang="zh-CN" altLang="en-US"/>
              <a:t>（</a:t>
            </a:r>
            <a:r>
              <a:rPr lang="en-US" altLang="zh-CN"/>
              <a:t>2</a:t>
            </a:r>
            <a:r>
              <a:rPr lang="zh-CN" altLang="en-US"/>
              <a:t>）在投资环节，对计入个人养老金资金账户的投资收益</a:t>
            </a:r>
            <a:r>
              <a:rPr lang="zh-CN" altLang="en-US">
                <a:solidFill>
                  <a:srgbClr val="FF0000"/>
                </a:solidFill>
              </a:rPr>
              <a:t>暂不</a:t>
            </a:r>
            <a:r>
              <a:rPr lang="zh-CN" altLang="en-US"/>
              <a:t>征收个人所得税</a:t>
            </a:r>
            <a:endParaRPr lang="zh-CN" altLang="en-US"/>
          </a:p>
          <a:p>
            <a:r>
              <a:rPr lang="zh-CN" altLang="en-US"/>
              <a:t>（</a:t>
            </a:r>
            <a:r>
              <a:rPr lang="en-US" altLang="zh-CN"/>
              <a:t>3</a:t>
            </a:r>
            <a:r>
              <a:rPr lang="zh-CN" altLang="en-US"/>
              <a:t>）在领取环节，个人领取的个人养老金不并入综合所得，</a:t>
            </a:r>
            <a:r>
              <a:rPr lang="zh-CN" altLang="en-US">
                <a:solidFill>
                  <a:srgbClr val="FF0000"/>
                </a:solidFill>
              </a:rPr>
              <a:t>单独</a:t>
            </a:r>
            <a:r>
              <a:rPr lang="zh-CN" altLang="en-US"/>
              <a:t>按照</a:t>
            </a:r>
            <a:r>
              <a:rPr lang="en-US" altLang="zh-CN"/>
              <a:t>3%</a:t>
            </a:r>
            <a:r>
              <a:rPr lang="zh-CN" altLang="en-US"/>
              <a:t>的税率计算缴纳个人所得税，其缴纳的税款计入</a:t>
            </a:r>
            <a:r>
              <a:rPr lang="en-US" altLang="zh-CN"/>
              <a:t>“</a:t>
            </a:r>
            <a:r>
              <a:rPr lang="zh-CN" altLang="en-US"/>
              <a:t>工资、薪金所得</a:t>
            </a:r>
            <a:r>
              <a:rPr lang="en-US" altLang="zh-CN"/>
              <a:t>”</a:t>
            </a:r>
            <a:r>
              <a:rPr lang="zh-CN" altLang="en-US"/>
              <a:t>项目</a:t>
            </a:r>
            <a:endParaRPr lang="zh-CN" altLang="en-US"/>
          </a:p>
          <a:p>
            <a:r>
              <a:rPr lang="en-US" altLang="zh-CN"/>
              <a:t>4.</a:t>
            </a:r>
            <a:r>
              <a:rPr lang="zh-CN" altLang="en-US"/>
              <a:t>缴纳环节扣除</a:t>
            </a:r>
            <a:endParaRPr lang="zh-CN" altLang="en-US"/>
          </a:p>
          <a:p>
            <a:r>
              <a:rPr lang="zh-CN" altLang="en-US"/>
              <a:t>个人缴费享受税前扣除优惠时，以个人养老金信息管理服务平台出具的扣除凭证为扣税凭据</a:t>
            </a:r>
            <a:endParaRPr lang="zh-CN" altLang="en-US"/>
          </a:p>
          <a:p>
            <a:r>
              <a:rPr lang="zh-CN" altLang="en-US"/>
              <a:t>（</a:t>
            </a:r>
            <a:r>
              <a:rPr lang="en-US" altLang="zh-CN"/>
              <a:t>1</a:t>
            </a:r>
            <a:r>
              <a:rPr lang="zh-CN" altLang="en-US"/>
              <a:t>）取得工资薪金所得、按累计预扣法预扣预缴个人所得税劳务报酬所得的，其缴费可以选择在当年预扣预缴或次年汇算清缴时在限额标准内据实扣除。选择在当年预扣预缴的，应及时将相关凭证提供给扣缴单位。扣缴单位应按照本公告有关要求，为纳税人办理税前扣除有关事项</a:t>
            </a:r>
            <a:endParaRPr lang="zh-CN" altLang="en-US"/>
          </a:p>
          <a:p>
            <a:r>
              <a:rPr lang="zh-CN" altLang="en-US"/>
              <a:t>（</a:t>
            </a:r>
            <a:r>
              <a:rPr lang="en-US" altLang="zh-CN"/>
              <a:t>2</a:t>
            </a:r>
            <a:r>
              <a:rPr lang="zh-CN" altLang="en-US"/>
              <a:t>）取得其他劳务报酬、稿酬、特许权使用费等所得或经营所得的，其缴费在次年汇算清缴时在限额标准内据实扣除</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nSpc>
                <a:spcPct val="110000"/>
              </a:lnSpc>
            </a:pPr>
            <a:r>
              <a:rPr lang="en-US" altLang="zh-CN">
                <a:sym typeface="+mn-ea"/>
              </a:rPr>
              <a:t>5.</a:t>
            </a:r>
            <a:r>
              <a:rPr lang="zh-CN" altLang="en-US">
                <a:sym typeface="+mn-ea"/>
              </a:rPr>
              <a:t>领取环节扣缴</a:t>
            </a:r>
            <a:endParaRPr lang="zh-CN" altLang="en-US">
              <a:sym typeface="+mn-ea"/>
            </a:endParaRPr>
          </a:p>
          <a:p>
            <a:pPr>
              <a:lnSpc>
                <a:spcPct val="110000"/>
              </a:lnSpc>
            </a:pPr>
            <a:r>
              <a:rPr lang="zh-CN" altLang="en-US">
                <a:sym typeface="+mn-ea"/>
              </a:rPr>
              <a:t>个人按规定领取个人养老金时，由开立个人养老金资金账户所在市的商业银行机构代扣代缴其应缴的个人所得税</a:t>
            </a:r>
            <a:endParaRPr lang="zh-CN" altLang="en-US"/>
          </a:p>
          <a:p>
            <a:pPr>
              <a:lnSpc>
                <a:spcPct val="110000"/>
              </a:lnSpc>
            </a:pPr>
            <a:r>
              <a:rPr lang="zh-CN" altLang="en-US"/>
              <a:t>领取情节：达到领取基本养老金年龄、完全丧失劳动能力、出国（境）定居（</a:t>
            </a:r>
            <a:r>
              <a:rPr lang="zh-CN" altLang="en-US">
                <a:solidFill>
                  <a:srgbClr val="FF0000"/>
                </a:solidFill>
              </a:rPr>
              <a:t>原施行</a:t>
            </a:r>
            <a:r>
              <a:rPr lang="zh-CN" altLang="en-US"/>
              <a:t>）、参加人患重大疾病、领取失业保险金达到一定条件或者正在领取最低生活保障金的（</a:t>
            </a:r>
            <a:r>
              <a:rPr lang="zh-CN" altLang="en-US">
                <a:solidFill>
                  <a:srgbClr val="FF0000"/>
                </a:solidFill>
              </a:rPr>
              <a:t>新增</a:t>
            </a:r>
            <a:r>
              <a:rPr lang="zh-CN" altLang="en-US"/>
              <a:t>），可以申请提前领取个人养老金（具体办法另行制定）</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五</a:t>
            </a:r>
            <a:r>
              <a:rPr lang="en-US" altLang="zh-CN">
                <a:solidFill>
                  <a:srgbClr val="FF0000"/>
                </a:solidFill>
              </a:rPr>
              <a:t>.</a:t>
            </a:r>
            <a:r>
              <a:rPr lang="zh-CN" altLang="en-US">
                <a:solidFill>
                  <a:srgbClr val="FF0000"/>
                </a:solidFill>
              </a:rPr>
              <a:t>彩票兑奖与适用税法口径</a:t>
            </a:r>
            <a:endParaRPr lang="zh-CN" altLang="en-US">
              <a:solidFill>
                <a:srgbClr val="FF0000"/>
              </a:solidFill>
            </a:endParaRPr>
          </a:p>
          <a:p>
            <a:r>
              <a:rPr lang="zh-CN" altLang="en-US">
                <a:solidFill>
                  <a:srgbClr val="00B0F0"/>
                </a:solidFill>
              </a:rPr>
              <a:t>（一）相关政策</a:t>
            </a:r>
            <a:endParaRPr lang="zh-CN" altLang="en-US">
              <a:solidFill>
                <a:srgbClr val="00B0F0"/>
              </a:solidFill>
            </a:endParaRPr>
          </a:p>
          <a:p>
            <a:r>
              <a:rPr lang="en-US" altLang="zh-CN">
                <a:solidFill>
                  <a:schemeClr val="tx1"/>
                </a:solidFill>
              </a:rPr>
              <a:t>1.</a:t>
            </a:r>
            <a:r>
              <a:rPr lang="zh-CN" altLang="en-US">
                <a:solidFill>
                  <a:schemeClr val="tx1"/>
                </a:solidFill>
              </a:rPr>
              <a:t>财政部</a:t>
            </a:r>
            <a:r>
              <a:rPr lang="en-US" altLang="zh-CN">
                <a:solidFill>
                  <a:schemeClr val="tx1"/>
                </a:solidFill>
              </a:rPr>
              <a:t> </a:t>
            </a:r>
            <a:r>
              <a:rPr lang="zh-CN" altLang="en-US">
                <a:solidFill>
                  <a:schemeClr val="tx1"/>
                </a:solidFill>
              </a:rPr>
              <a:t>国家税务总局关于个人取得体育彩票中奖所得征免个人所得税问题的通知（财税字〔</a:t>
            </a:r>
            <a:r>
              <a:rPr lang="en-US" altLang="zh-CN">
                <a:solidFill>
                  <a:schemeClr val="tx1"/>
                </a:solidFill>
              </a:rPr>
              <a:t>1998</a:t>
            </a:r>
            <a:r>
              <a:rPr lang="zh-CN" altLang="en-US">
                <a:solidFill>
                  <a:schemeClr val="tx1"/>
                </a:solidFill>
              </a:rPr>
              <a:t>〕</a:t>
            </a:r>
            <a:r>
              <a:rPr lang="en-US" altLang="zh-CN">
                <a:solidFill>
                  <a:schemeClr val="tx1"/>
                </a:solidFill>
              </a:rPr>
              <a:t>12</a:t>
            </a:r>
            <a:r>
              <a:rPr lang="zh-CN" altLang="en-US">
                <a:solidFill>
                  <a:schemeClr val="tx1"/>
                </a:solidFill>
              </a:rPr>
              <a:t>号）</a:t>
            </a:r>
            <a:endParaRPr lang="zh-CN" altLang="en-US">
              <a:solidFill>
                <a:schemeClr val="tx1"/>
              </a:solidFill>
            </a:endParaRPr>
          </a:p>
          <a:p>
            <a:r>
              <a:rPr lang="en-US" altLang="zh-CN">
                <a:solidFill>
                  <a:schemeClr val="tx1"/>
                </a:solidFill>
              </a:rPr>
              <a:t>2.</a:t>
            </a:r>
            <a:r>
              <a:rPr lang="zh-CN" altLang="en-US">
                <a:solidFill>
                  <a:schemeClr val="tx1"/>
                </a:solidFill>
              </a:rPr>
              <a:t>国家税务总局关于社会福利有奖募捐发行收入税收问题的通知（国税发〔</a:t>
            </a:r>
            <a:r>
              <a:rPr lang="en-US" altLang="zh-CN">
                <a:solidFill>
                  <a:schemeClr val="tx1"/>
                </a:solidFill>
              </a:rPr>
              <a:t>1994</a:t>
            </a:r>
            <a:r>
              <a:rPr lang="zh-CN" altLang="en-US">
                <a:solidFill>
                  <a:schemeClr val="tx1"/>
                </a:solidFill>
              </a:rPr>
              <a:t>〕</a:t>
            </a:r>
            <a:r>
              <a:rPr lang="en-US" altLang="zh-CN">
                <a:solidFill>
                  <a:schemeClr val="tx1"/>
                </a:solidFill>
              </a:rPr>
              <a:t>127</a:t>
            </a:r>
            <a:r>
              <a:rPr lang="zh-CN" altLang="en-US">
                <a:solidFill>
                  <a:schemeClr val="tx1"/>
                </a:solidFill>
              </a:rPr>
              <a:t>号）</a:t>
            </a:r>
            <a:endParaRPr lang="zh-CN" altLang="en-US">
              <a:solidFill>
                <a:schemeClr val="tx1"/>
              </a:solidFill>
            </a:endParaRPr>
          </a:p>
          <a:p>
            <a:r>
              <a:rPr lang="en-US" altLang="zh-CN">
                <a:solidFill>
                  <a:schemeClr val="tx1"/>
                </a:solidFill>
              </a:rPr>
              <a:t>3.</a:t>
            </a:r>
            <a:r>
              <a:rPr lang="zh-CN" altLang="en-US">
                <a:solidFill>
                  <a:schemeClr val="tx1"/>
                </a:solidFill>
              </a:rPr>
              <a:t>财政部</a:t>
            </a:r>
            <a:r>
              <a:rPr lang="en-US" altLang="zh-CN">
                <a:solidFill>
                  <a:schemeClr val="tx1"/>
                </a:solidFill>
              </a:rPr>
              <a:t> </a:t>
            </a:r>
            <a:r>
              <a:rPr lang="zh-CN" altLang="en-US">
                <a:solidFill>
                  <a:schemeClr val="tx1"/>
                </a:solidFill>
              </a:rPr>
              <a:t>税务总局</a:t>
            </a:r>
            <a:r>
              <a:rPr lang="en-US" altLang="zh-CN">
                <a:solidFill>
                  <a:schemeClr val="tx1"/>
                </a:solidFill>
              </a:rPr>
              <a:t> </a:t>
            </a:r>
            <a:r>
              <a:rPr lang="zh-CN" altLang="en-US">
                <a:solidFill>
                  <a:schemeClr val="tx1"/>
                </a:solidFill>
              </a:rPr>
              <a:t>民政部</a:t>
            </a:r>
            <a:r>
              <a:rPr lang="en-US" altLang="zh-CN">
                <a:solidFill>
                  <a:schemeClr val="tx1"/>
                </a:solidFill>
              </a:rPr>
              <a:t> </a:t>
            </a:r>
            <a:r>
              <a:rPr lang="zh-CN" altLang="en-US">
                <a:solidFill>
                  <a:schemeClr val="tx1"/>
                </a:solidFill>
              </a:rPr>
              <a:t>体育总局关于彩票兑奖与适用税法有关口径的公告（财政部</a:t>
            </a:r>
            <a:r>
              <a:rPr lang="en-US" altLang="zh-CN">
                <a:solidFill>
                  <a:schemeClr val="tx1"/>
                </a:solidFill>
              </a:rPr>
              <a:t> </a:t>
            </a:r>
            <a:r>
              <a:rPr lang="zh-CN" altLang="en-US">
                <a:solidFill>
                  <a:schemeClr val="tx1"/>
                </a:solidFill>
              </a:rPr>
              <a:t>税务总局</a:t>
            </a:r>
            <a:r>
              <a:rPr lang="en-US" altLang="zh-CN">
                <a:solidFill>
                  <a:schemeClr val="tx1"/>
                </a:solidFill>
              </a:rPr>
              <a:t> </a:t>
            </a:r>
            <a:r>
              <a:rPr lang="zh-CN" altLang="en-US">
                <a:solidFill>
                  <a:schemeClr val="tx1"/>
                </a:solidFill>
              </a:rPr>
              <a:t>民政部</a:t>
            </a:r>
            <a:r>
              <a:rPr lang="en-US" altLang="zh-CN">
                <a:solidFill>
                  <a:schemeClr val="tx1"/>
                </a:solidFill>
              </a:rPr>
              <a:t> </a:t>
            </a:r>
            <a:r>
              <a:rPr lang="zh-CN" altLang="en-US">
                <a:solidFill>
                  <a:schemeClr val="tx1"/>
                </a:solidFill>
              </a:rPr>
              <a:t>体育总局公告</a:t>
            </a:r>
            <a:r>
              <a:rPr lang="en-US" altLang="zh-CN">
                <a:solidFill>
                  <a:schemeClr val="tx1"/>
                </a:solidFill>
              </a:rPr>
              <a:t>2024</a:t>
            </a:r>
            <a:r>
              <a:rPr lang="zh-CN" altLang="en-US">
                <a:solidFill>
                  <a:schemeClr val="tx1"/>
                </a:solidFill>
              </a:rPr>
              <a:t>年第</a:t>
            </a:r>
            <a:r>
              <a:rPr lang="en-US" altLang="zh-CN">
                <a:solidFill>
                  <a:schemeClr val="tx1"/>
                </a:solidFill>
              </a:rPr>
              <a:t>12</a:t>
            </a:r>
            <a:r>
              <a:rPr lang="zh-CN" altLang="en-US">
                <a:solidFill>
                  <a:schemeClr val="tx1"/>
                </a:solidFill>
              </a:rPr>
              <a:t>号）</a:t>
            </a:r>
            <a:endParaRPr lang="zh-CN" altLang="en-US">
              <a:solidFill>
                <a:schemeClr val="tx1"/>
              </a:solidFill>
            </a:endParaRPr>
          </a:p>
          <a:p>
            <a:pPr algn="l">
              <a:buClrTx/>
              <a:buSzTx/>
            </a:pPr>
            <a:r>
              <a:rPr lang="zh-CN" altLang="en-US">
                <a:solidFill>
                  <a:srgbClr val="00B0F0"/>
                </a:solidFill>
              </a:rPr>
              <a:t>（二）政策规定</a:t>
            </a:r>
            <a:endParaRPr lang="zh-CN" altLang="en-US">
              <a:solidFill>
                <a:srgbClr val="00B0F0"/>
              </a:solidFill>
            </a:endParaRPr>
          </a:p>
          <a:p>
            <a:pPr algn="l">
              <a:buClrTx/>
              <a:buSzTx/>
            </a:pPr>
            <a:r>
              <a:rPr lang="zh-CN" altLang="en-US"/>
              <a:t>1.执行时间</a:t>
            </a:r>
            <a:endParaRPr lang="zh-CN" altLang="en-US"/>
          </a:p>
          <a:p>
            <a:pPr algn="l">
              <a:buClrTx/>
              <a:buSzTx/>
            </a:pPr>
            <a:r>
              <a:rPr lang="zh-CN" altLang="en-US"/>
              <a:t>自</a:t>
            </a:r>
            <a:r>
              <a:rPr lang="en-US" altLang="zh-CN"/>
              <a:t>2024</a:t>
            </a:r>
            <a:r>
              <a:rPr lang="zh-CN" altLang="en-US"/>
              <a:t>年</a:t>
            </a:r>
            <a:r>
              <a:rPr lang="en-US" altLang="zh-CN"/>
              <a:t>9</a:t>
            </a:r>
            <a:r>
              <a:rPr lang="zh-CN" altLang="en-US"/>
              <a:t>月</a:t>
            </a:r>
            <a:r>
              <a:rPr lang="en-US" altLang="zh-CN"/>
              <a:t>1</a:t>
            </a:r>
            <a:r>
              <a:rPr lang="zh-CN" altLang="en-US"/>
              <a:t>日起执行。</a:t>
            </a:r>
            <a:r>
              <a:rPr lang="en-US" altLang="zh-CN"/>
              <a:t>2024</a:t>
            </a:r>
            <a:r>
              <a:rPr lang="zh-CN" altLang="en-US"/>
              <a:t>年</a:t>
            </a:r>
            <a:r>
              <a:rPr lang="en-US" altLang="zh-CN"/>
              <a:t>9</a:t>
            </a:r>
            <a:r>
              <a:rPr lang="zh-CN" altLang="en-US"/>
              <a:t>月</a:t>
            </a:r>
            <a:r>
              <a:rPr lang="en-US" altLang="zh-CN"/>
              <a:t>1</a:t>
            </a:r>
            <a:r>
              <a:rPr lang="zh-CN" altLang="en-US"/>
              <a:t>日前已销售，仍在兑奖有效期内但尚未兑奖的彩票，按本规定执行</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ltLang="zh-CN"/>
              <a:t>2.</a:t>
            </a:r>
            <a:r>
              <a:rPr lang="zh-CN" altLang="en-US"/>
              <a:t>政策执行口径</a:t>
            </a:r>
            <a:endParaRPr lang="zh-CN" altLang="en-US"/>
          </a:p>
          <a:p>
            <a:r>
              <a:rPr lang="zh-CN" altLang="en-US"/>
              <a:t>彩票中奖收入属于偶然所得，以每次收入额为应纳税所得额，计算缴纳个人所得税。体育彩票中奖、福利有奖募捐奖券一次中奖收入不超过</a:t>
            </a:r>
            <a:r>
              <a:rPr lang="en-US" altLang="zh-CN"/>
              <a:t>10000</a:t>
            </a:r>
            <a:r>
              <a:rPr lang="zh-CN" altLang="en-US"/>
              <a:t>元暂免征收个人所得税</a:t>
            </a:r>
            <a:endParaRPr lang="zh-CN" altLang="en-US"/>
          </a:p>
          <a:p>
            <a:r>
              <a:rPr lang="zh-CN" altLang="en-US"/>
              <a:t>（</a:t>
            </a:r>
            <a:r>
              <a:rPr lang="en-US" altLang="zh-CN"/>
              <a:t>1</a:t>
            </a:r>
            <a:r>
              <a:rPr lang="zh-CN" altLang="en-US"/>
              <a:t>）一次中奖口径</a:t>
            </a:r>
            <a:endParaRPr lang="zh-CN" altLang="en-US"/>
          </a:p>
          <a:p>
            <a:r>
              <a:rPr lang="zh-CN" altLang="en-US"/>
              <a:t>电脑彩票以同一人在同一期同一游戏中获得的全部奖金为一次中奖收入</a:t>
            </a:r>
            <a:endParaRPr lang="zh-CN" altLang="en-US"/>
          </a:p>
          <a:p>
            <a:r>
              <a:rPr lang="zh-CN" altLang="en-US">
                <a:latin typeface="Calibri" panose="020F0502020204030204" charset="0"/>
              </a:rPr>
              <a:t>①</a:t>
            </a:r>
            <a:r>
              <a:rPr lang="zh-CN" altLang="en-US"/>
              <a:t>全国联网单场竞猜游戏分别按照足球游戏、篮球游戏、冠军游戏和冠亚军游戏设期，以每张彩票涉及比赛场次中最晚的比赛编号日期为判定标准，相同的为同一期</a:t>
            </a:r>
            <a:endParaRPr lang="zh-CN" altLang="en-US"/>
          </a:p>
          <a:p>
            <a:r>
              <a:rPr lang="zh-CN" altLang="en-US">
                <a:latin typeface="Calibri" panose="020F0502020204030204" charset="0"/>
              </a:rPr>
              <a:t>②</a:t>
            </a:r>
            <a:r>
              <a:rPr lang="zh-CN" altLang="en-US"/>
              <a:t>海南视频电子即开游戏以同一场游戏奖金为一次中奖收入</a:t>
            </a:r>
            <a:endParaRPr lang="zh-CN" altLang="en-US"/>
          </a:p>
          <a:p>
            <a:r>
              <a:rPr lang="zh-CN" altLang="en-US">
                <a:latin typeface="Calibri" panose="020F0502020204030204" charset="0"/>
              </a:rPr>
              <a:t>③</a:t>
            </a:r>
            <a:r>
              <a:rPr lang="zh-CN" altLang="en-US"/>
              <a:t>即开型彩票以一张彩票奖金为一次中奖收入</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个人所得税方面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t>（</a:t>
            </a:r>
            <a:r>
              <a:rPr lang="en-US" altLang="zh-CN"/>
              <a:t>2</a:t>
            </a:r>
            <a:r>
              <a:rPr lang="zh-CN" altLang="en-US"/>
              <a:t>）信息登记</a:t>
            </a:r>
            <a:r>
              <a:rPr lang="en-US" altLang="zh-CN"/>
              <a:t> </a:t>
            </a:r>
            <a:endParaRPr lang="en-US" altLang="zh-CN"/>
          </a:p>
          <a:p>
            <a:r>
              <a:rPr lang="zh-CN" altLang="en-US"/>
              <a:t>彩票机构和销售网点兑付电脑彩票时，兑奖金额超过</a:t>
            </a:r>
            <a:r>
              <a:rPr lang="en-US" altLang="zh-CN"/>
              <a:t>3000</a:t>
            </a:r>
            <a:r>
              <a:rPr lang="zh-CN" altLang="en-US"/>
              <a:t>元的，应登记中奖人相关实名信息和兑奖信息，中奖人应主动配合做好登记工作</a:t>
            </a:r>
            <a:endParaRPr lang="zh-CN" altLang="en-US"/>
          </a:p>
          <a:p>
            <a:r>
              <a:rPr lang="zh-CN" altLang="en-US"/>
              <a:t>（</a:t>
            </a:r>
            <a:r>
              <a:rPr lang="en-US" altLang="zh-CN"/>
              <a:t>3</a:t>
            </a:r>
            <a:r>
              <a:rPr lang="zh-CN" altLang="en-US"/>
              <a:t>）扣缴申报</a:t>
            </a:r>
            <a:r>
              <a:rPr lang="en-US" altLang="zh-CN"/>
              <a:t> </a:t>
            </a:r>
            <a:endParaRPr lang="en-US" altLang="zh-CN"/>
          </a:p>
          <a:p>
            <a:r>
              <a:rPr lang="zh-CN" altLang="en-US"/>
              <a:t>按照个人所得税法规定，彩票机构负责代扣代缴个人所得税，为电脑彩票一次中奖收入超过</a:t>
            </a:r>
            <a:r>
              <a:rPr lang="en-US" altLang="zh-CN"/>
              <a:t>3000</a:t>
            </a:r>
            <a:r>
              <a:rPr lang="zh-CN" altLang="en-US"/>
              <a:t>元至</a:t>
            </a:r>
            <a:r>
              <a:rPr lang="en-US" altLang="zh-CN"/>
              <a:t>10000</a:t>
            </a:r>
            <a:r>
              <a:rPr lang="zh-CN" altLang="en-US"/>
              <a:t>元（含）的个人办理免税申报，为电脑彩票和即开型彩票一次中奖收入超过</a:t>
            </a:r>
            <a:r>
              <a:rPr lang="en-US" altLang="zh-CN"/>
              <a:t>10000</a:t>
            </a:r>
            <a:r>
              <a:rPr lang="zh-CN" altLang="en-US"/>
              <a:t>元的个人办理纳税申报</a:t>
            </a:r>
            <a:endParaRPr lang="zh-CN" altLang="en-US"/>
          </a:p>
          <a:p>
            <a:r>
              <a:rPr lang="zh-CN" altLang="en-US"/>
              <a:t>（</a:t>
            </a:r>
            <a:r>
              <a:rPr lang="en-US" altLang="zh-CN"/>
              <a:t>4</a:t>
            </a:r>
            <a:r>
              <a:rPr lang="zh-CN" altLang="en-US"/>
              <a:t>）数据报送</a:t>
            </a:r>
            <a:r>
              <a:rPr lang="en-US" altLang="zh-CN"/>
              <a:t> </a:t>
            </a:r>
            <a:endParaRPr lang="en-US" altLang="zh-CN"/>
          </a:p>
          <a:p>
            <a:r>
              <a:rPr lang="zh-CN" altLang="en-US"/>
              <a:t>彩票发行机构按季度将彩票兑奖数据报送税务部门</a:t>
            </a:r>
            <a:r>
              <a:rPr lang="en-US" altLang="zh-CN"/>
              <a:t> </a:t>
            </a:r>
            <a:endParaRPr lang="en-US" altLang="zh-CN"/>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nSpc>
                <a:spcPct val="100000"/>
              </a:lnSpc>
            </a:pPr>
            <a:r>
              <a:rPr lang="zh-CN" altLang="en-US">
                <a:solidFill>
                  <a:srgbClr val="FF0000"/>
                </a:solidFill>
              </a:rPr>
              <a:t>一</a:t>
            </a:r>
            <a:r>
              <a:rPr lang="en-US" altLang="zh-CN">
                <a:solidFill>
                  <a:srgbClr val="FF0000"/>
                </a:solidFill>
              </a:rPr>
              <a:t>.</a:t>
            </a:r>
            <a:r>
              <a:rPr lang="zh-CN" altLang="en-US">
                <a:solidFill>
                  <a:srgbClr val="FF0000"/>
                </a:solidFill>
              </a:rPr>
              <a:t>相关政策</a:t>
            </a:r>
            <a:endParaRPr lang="zh-CN" altLang="en-US">
              <a:solidFill>
                <a:srgbClr val="FF0000"/>
              </a:solidFill>
            </a:endParaRPr>
          </a:p>
          <a:p>
            <a:pPr>
              <a:lnSpc>
                <a:spcPct val="100000"/>
              </a:lnSpc>
            </a:pPr>
            <a:r>
              <a:rPr lang="en-US" altLang="zh-CN">
                <a:solidFill>
                  <a:schemeClr val="tx1"/>
                </a:solidFill>
              </a:rPr>
              <a:t>1.</a:t>
            </a:r>
            <a:r>
              <a:rPr lang="zh-CN" altLang="en-US">
                <a:solidFill>
                  <a:schemeClr val="tx1"/>
                </a:solidFill>
              </a:rPr>
              <a:t>财政部、税务总局、水利部关于印发《水资源税改革试点实施办法》的通知（财税〔</a:t>
            </a:r>
            <a:r>
              <a:rPr lang="en-US" altLang="zh-CN">
                <a:solidFill>
                  <a:schemeClr val="tx1"/>
                </a:solidFill>
              </a:rPr>
              <a:t>2024</a:t>
            </a:r>
            <a:r>
              <a:rPr lang="zh-CN" altLang="en-US">
                <a:solidFill>
                  <a:schemeClr val="tx1"/>
                </a:solidFill>
              </a:rPr>
              <a:t>〕</a:t>
            </a:r>
            <a:r>
              <a:rPr lang="en-US" altLang="zh-CN">
                <a:solidFill>
                  <a:schemeClr val="tx1"/>
                </a:solidFill>
              </a:rPr>
              <a:t>28</a:t>
            </a:r>
            <a:r>
              <a:rPr lang="zh-CN" altLang="en-US">
                <a:solidFill>
                  <a:schemeClr val="tx1"/>
                </a:solidFill>
              </a:rPr>
              <a:t>号）</a:t>
            </a:r>
            <a:endParaRPr lang="zh-CN" altLang="en-US">
              <a:solidFill>
                <a:schemeClr val="tx1"/>
              </a:solidFill>
            </a:endParaRPr>
          </a:p>
          <a:p>
            <a:pPr>
              <a:lnSpc>
                <a:spcPct val="100000"/>
              </a:lnSpc>
            </a:pPr>
            <a:r>
              <a:rPr lang="en-US" altLang="zh-CN">
                <a:solidFill>
                  <a:schemeClr val="tx1"/>
                </a:solidFill>
              </a:rPr>
              <a:t>2.</a:t>
            </a:r>
            <a:r>
              <a:rPr lang="zh-CN" altLang="en-US">
                <a:solidFill>
                  <a:schemeClr val="tx1"/>
                </a:solidFill>
              </a:rPr>
              <a:t>国家税务总局、财政部、水利部关于水资源税有关征管问题的公告（国家税务总局、财政部、水利部公告</a:t>
            </a:r>
            <a:r>
              <a:rPr lang="en-US" altLang="zh-CN">
                <a:solidFill>
                  <a:schemeClr val="tx1"/>
                </a:solidFill>
              </a:rPr>
              <a:t>2024</a:t>
            </a:r>
            <a:r>
              <a:rPr lang="zh-CN" altLang="en-US">
                <a:solidFill>
                  <a:schemeClr val="tx1"/>
                </a:solidFill>
              </a:rPr>
              <a:t>年第</a:t>
            </a:r>
            <a:r>
              <a:rPr lang="en-US" altLang="zh-CN">
                <a:solidFill>
                  <a:schemeClr val="tx1"/>
                </a:solidFill>
              </a:rPr>
              <a:t>12</a:t>
            </a:r>
            <a:r>
              <a:rPr lang="zh-CN" altLang="en-US">
                <a:solidFill>
                  <a:schemeClr val="tx1"/>
                </a:solidFill>
              </a:rPr>
              <a:t>号）</a:t>
            </a:r>
            <a:endParaRPr lang="zh-CN" altLang="en-US">
              <a:solidFill>
                <a:schemeClr val="tx1"/>
              </a:solidFill>
            </a:endParaRPr>
          </a:p>
          <a:p>
            <a:pPr>
              <a:lnSpc>
                <a:spcPct val="100000"/>
              </a:lnSpc>
            </a:pPr>
            <a:r>
              <a:rPr lang="zh-CN" altLang="en-US">
                <a:solidFill>
                  <a:srgbClr val="FF0000"/>
                </a:solidFill>
              </a:rPr>
              <a:t>二.政策规定</a:t>
            </a:r>
            <a:endParaRPr lang="zh-CN" altLang="en-US">
              <a:solidFill>
                <a:srgbClr val="FF0000"/>
              </a:solidFill>
            </a:endParaRPr>
          </a:p>
          <a:p>
            <a:pPr>
              <a:lnSpc>
                <a:spcPct val="100000"/>
              </a:lnSpc>
            </a:pPr>
            <a:r>
              <a:rPr lang="zh-CN" altLang="en-US">
                <a:solidFill>
                  <a:srgbClr val="00B0F0"/>
                </a:solidFill>
              </a:rPr>
              <a:t>（一）执行时间</a:t>
            </a:r>
            <a:endParaRPr lang="zh-CN" altLang="en-US">
              <a:solidFill>
                <a:srgbClr val="00B0F0"/>
              </a:solidFill>
            </a:endParaRPr>
          </a:p>
          <a:p>
            <a:pPr>
              <a:lnSpc>
                <a:spcPct val="100000"/>
              </a:lnSpc>
            </a:pPr>
            <a:r>
              <a:rPr lang="zh-CN" altLang="en-US"/>
              <a:t>自2024年12月1日起实施</a:t>
            </a:r>
            <a:endParaRPr lang="zh-CN" altLang="en-US"/>
          </a:p>
          <a:p>
            <a:pPr>
              <a:lnSpc>
                <a:spcPct val="100000"/>
              </a:lnSpc>
            </a:pPr>
            <a:r>
              <a:rPr lang="zh-CN" altLang="en-US">
                <a:solidFill>
                  <a:srgbClr val="00B0F0"/>
                </a:solidFill>
              </a:rPr>
              <a:t>（二）纳税人</a:t>
            </a:r>
            <a:endParaRPr lang="zh-CN" altLang="en-US"/>
          </a:p>
          <a:p>
            <a:pPr>
              <a:lnSpc>
                <a:spcPct val="100000"/>
              </a:lnSpc>
            </a:pPr>
            <a:r>
              <a:rPr lang="zh-CN" altLang="en-US"/>
              <a:t>在中华人民共和国领域</a:t>
            </a:r>
            <a:r>
              <a:rPr lang="zh-CN" altLang="en-US">
                <a:solidFill>
                  <a:srgbClr val="FF0000"/>
                </a:solidFill>
              </a:rPr>
              <a:t>直接取用</a:t>
            </a:r>
            <a:r>
              <a:rPr lang="zh-CN" altLang="en-US"/>
              <a:t>地表水或者地下水的单位和个人</a:t>
            </a:r>
            <a:endParaRPr lang="zh-CN" altLang="en-US"/>
          </a:p>
          <a:p>
            <a:pPr>
              <a:lnSpc>
                <a:spcPct val="100000"/>
              </a:lnSpc>
            </a:pPr>
            <a:r>
              <a:rPr lang="zh-CN" altLang="en-US"/>
              <a:t>纳税人应当按照《中华人民共和国水法》等规定申领取水许可证</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水资源税</a:t>
            </a:r>
            <a:endParaRPr lang="zh-CN" altLang="en-US"/>
          </a:p>
        </p:txBody>
      </p:sp>
      <p:sp>
        <p:nvSpPr>
          <p:cNvPr id="3" name="内容占位符 2"/>
          <p:cNvSpPr>
            <a:spLocks noGrp="1"/>
          </p:cNvSpPr>
          <p:nvPr>
            <p:ph idx="1"/>
          </p:nvPr>
        </p:nvSpPr>
        <p:spPr/>
        <p:txBody>
          <a:bodyPr/>
          <a:p>
            <a:r>
              <a:rPr lang="zh-CN" altLang="en-US">
                <a:solidFill>
                  <a:srgbClr val="00B0F0"/>
                </a:solidFill>
              </a:rPr>
              <a:t>（三）征税对象</a:t>
            </a:r>
            <a:endParaRPr lang="zh-CN" altLang="en-US">
              <a:solidFill>
                <a:srgbClr val="00B0F0"/>
              </a:solidFill>
            </a:endParaRPr>
          </a:p>
          <a:p>
            <a:r>
              <a:rPr lang="zh-CN" altLang="en-US"/>
              <a:t>征税对象为地表水和地下水，</a:t>
            </a:r>
            <a:r>
              <a:rPr lang="zh-CN" altLang="en-US">
                <a:solidFill>
                  <a:srgbClr val="FF0000"/>
                </a:solidFill>
              </a:rPr>
              <a:t>不包括</a:t>
            </a:r>
            <a:r>
              <a:rPr lang="zh-CN" altLang="en-US"/>
              <a:t>再生水、集蓄雨水、海水及海水淡化水、微咸水等</a:t>
            </a:r>
            <a:r>
              <a:rPr lang="zh-CN" altLang="en-US">
                <a:solidFill>
                  <a:srgbClr val="FF0000"/>
                </a:solidFill>
              </a:rPr>
              <a:t>非常规水</a:t>
            </a:r>
            <a:endParaRPr lang="zh-CN" altLang="en-US"/>
          </a:p>
          <a:p>
            <a:r>
              <a:rPr lang="en-US" altLang="zh-CN"/>
              <a:t>1.</a:t>
            </a:r>
            <a:r>
              <a:rPr lang="zh-CN" altLang="en-US"/>
              <a:t>地表水是陆地表面上动态水和静态水的总称，包括江、河、湖泊（含水库、引调水工程等水资源配置工程）等水资源</a:t>
            </a:r>
            <a:endParaRPr lang="zh-CN" altLang="en-US"/>
          </a:p>
          <a:p>
            <a:r>
              <a:rPr lang="en-US" altLang="zh-CN"/>
              <a:t>2.</a:t>
            </a:r>
            <a:r>
              <a:rPr lang="zh-CN" altLang="en-US"/>
              <a:t>地下水是指赋存于地表以下的水</a:t>
            </a:r>
            <a:endParaRPr lang="zh-CN" altLang="en-US"/>
          </a:p>
          <a:p>
            <a:r>
              <a:rPr lang="zh-CN" altLang="en-US"/>
              <a:t>地热、矿泉水和天然卤水按照矿产品征收资源税，不适用于水资源税</a:t>
            </a:r>
            <a:endParaRPr lang="zh-CN" altLang="en-US"/>
          </a:p>
          <a:p>
            <a:r>
              <a:rPr lang="zh-CN" altLang="en-US">
                <a:sym typeface="+mn-ea"/>
              </a:rPr>
              <a:t>地热：能源矿产</a:t>
            </a:r>
            <a:endParaRPr lang="zh-CN" altLang="en-US">
              <a:sym typeface="+mn-ea"/>
            </a:endParaRPr>
          </a:p>
          <a:p>
            <a:r>
              <a:rPr lang="zh-CN" altLang="en-US">
                <a:sym typeface="+mn-ea"/>
              </a:rPr>
              <a:t>矿泉水：水气矿产</a:t>
            </a:r>
            <a:endParaRPr lang="zh-CN" altLang="en-US">
              <a:sym typeface="+mn-ea"/>
            </a:endParaRPr>
          </a:p>
          <a:p>
            <a:r>
              <a:rPr lang="zh-CN" altLang="en-US">
                <a:sym typeface="+mn-ea"/>
              </a:rPr>
              <a:t>天然卤水：盐</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00B0F0"/>
                </a:solidFill>
              </a:rPr>
              <a:t>（四）不征和免（减）征水资源税</a:t>
            </a:r>
            <a:endParaRPr lang="zh-CN" altLang="en-US">
              <a:solidFill>
                <a:srgbClr val="00B0F0"/>
              </a:solidFill>
            </a:endParaRPr>
          </a:p>
          <a:p>
            <a:endParaRPr lang="zh-CN" altLang="en-US">
              <a:solidFill>
                <a:schemeClr val="accent1"/>
              </a:solidFill>
            </a:endParaRPr>
          </a:p>
          <a:p>
            <a:endParaRPr lang="zh-CN" altLang="en-US">
              <a:solidFill>
                <a:schemeClr val="accent1"/>
              </a:solidFill>
            </a:endParaRPr>
          </a:p>
        </p:txBody>
      </p:sp>
      <p:graphicFrame>
        <p:nvGraphicFramePr>
          <p:cNvPr id="4" name="表格 3"/>
          <p:cNvGraphicFramePr/>
          <p:nvPr>
            <p:custDataLst>
              <p:tags r:id="rId1"/>
            </p:custDataLst>
          </p:nvPr>
        </p:nvGraphicFramePr>
        <p:xfrm>
          <a:off x="745490" y="1128478"/>
          <a:ext cx="10168890" cy="5462905"/>
        </p:xfrm>
        <a:graphic>
          <a:graphicData uri="http://schemas.openxmlformats.org/drawingml/2006/table">
            <a:tbl>
              <a:tblPr firstRow="1" bandRow="1">
                <a:tableStyleId>{5C22544A-7EE6-4342-B048-85BDC9FD1C3A}</a:tableStyleId>
              </a:tblPr>
              <a:tblGrid>
                <a:gridCol w="671195"/>
                <a:gridCol w="4676140"/>
                <a:gridCol w="4821555"/>
              </a:tblGrid>
              <a:tr h="373380">
                <a:tc>
                  <a:txBody>
                    <a:bodyPr/>
                    <a:p>
                      <a:pPr>
                        <a:buNone/>
                      </a:pPr>
                      <a:r>
                        <a:rPr lang="zh-CN" altLang="en-US" sz="1800" b="1">
                          <a:ea typeface="华文中宋" panose="02010600040101010101" pitchFamily="2" charset="-122"/>
                        </a:rPr>
                        <a:t>序号</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不缴纳水资源税情形 </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免征或者减征水资源税情形 </a:t>
                      </a:r>
                      <a:endParaRPr lang="zh-CN" altLang="en-US" sz="1800" b="1">
                        <a:ea typeface="华文中宋" panose="02010600040101010101" pitchFamily="2" charset="-122"/>
                      </a:endParaRPr>
                    </a:p>
                  </a:txBody>
                  <a:tcPr/>
                </a:tc>
              </a:tr>
              <a:tr h="373380">
                <a:tc>
                  <a:txBody>
                    <a:bodyPr/>
                    <a:p>
                      <a:pPr>
                        <a:buNone/>
                      </a:pPr>
                      <a:r>
                        <a:rPr lang="en-US" altLang="zh-CN" sz="1800" b="1">
                          <a:ea typeface="华文中宋" panose="02010600040101010101" pitchFamily="2" charset="-122"/>
                        </a:rPr>
                        <a:t>1</a:t>
                      </a:r>
                      <a:endParaRPr lang="en-US" altLang="zh-CN"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农村集体经济组织及其成员从</a:t>
                      </a:r>
                      <a:r>
                        <a:rPr lang="zh-CN" altLang="en-US" sz="1800" b="1">
                          <a:solidFill>
                            <a:srgbClr val="FF0000"/>
                          </a:solidFill>
                          <a:ea typeface="华文中宋" panose="02010600040101010101" pitchFamily="2" charset="-122"/>
                        </a:rPr>
                        <a:t>本集体经济组织的</a:t>
                      </a:r>
                      <a:r>
                        <a:rPr lang="zh-CN" altLang="en-US" sz="1800" b="1">
                          <a:ea typeface="华文中宋" panose="02010600040101010101" pitchFamily="2" charset="-122"/>
                        </a:rPr>
                        <a:t>水塘、水库中取用水</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规定</a:t>
                      </a:r>
                      <a:r>
                        <a:rPr lang="zh-CN" altLang="en-US" sz="1800" b="1">
                          <a:solidFill>
                            <a:srgbClr val="FF0000"/>
                          </a:solidFill>
                          <a:ea typeface="华文中宋" panose="02010600040101010101" pitchFamily="2" charset="-122"/>
                        </a:rPr>
                        <a:t>限额内</a:t>
                      </a:r>
                      <a:r>
                        <a:rPr lang="zh-CN" altLang="en-US" sz="1800" b="1">
                          <a:ea typeface="华文中宋" panose="02010600040101010101" pitchFamily="2" charset="-122"/>
                        </a:rPr>
                        <a:t>的农业生产取用水，免征水资源税</a:t>
                      </a:r>
                      <a:endParaRPr lang="zh-CN" altLang="en-US" sz="1800" b="1">
                        <a:ea typeface="华文中宋" panose="02010600040101010101" pitchFamily="2" charset="-122"/>
                      </a:endParaRPr>
                    </a:p>
                  </a:txBody>
                  <a:tcPr/>
                </a:tc>
              </a:tr>
              <a:tr h="373380">
                <a:tc>
                  <a:txBody>
                    <a:bodyPr/>
                    <a:p>
                      <a:pPr>
                        <a:buNone/>
                      </a:pPr>
                      <a:r>
                        <a:rPr lang="en-US" altLang="zh-CN" sz="1800" b="1">
                          <a:ea typeface="华文中宋" panose="02010600040101010101" pitchFamily="2" charset="-122"/>
                        </a:rPr>
                        <a:t>2</a:t>
                      </a:r>
                      <a:endParaRPr lang="en-US" altLang="zh-CN" sz="1800" b="1">
                        <a:ea typeface="华文中宋" panose="02010600040101010101" pitchFamily="2" charset="-122"/>
                      </a:endParaRPr>
                    </a:p>
                  </a:txBody>
                  <a:tcPr/>
                </a:tc>
                <a:tc>
                  <a:txBody>
                    <a:bodyPr/>
                    <a:p>
                      <a:pPr>
                        <a:buNone/>
                      </a:pPr>
                      <a:r>
                        <a:rPr lang="zh-CN" altLang="en-US" sz="1800" b="1">
                          <a:solidFill>
                            <a:srgbClr val="FF0000"/>
                          </a:solidFill>
                          <a:ea typeface="华文中宋" panose="02010600040101010101" pitchFamily="2" charset="-122"/>
                        </a:rPr>
                        <a:t>家庭</a:t>
                      </a:r>
                      <a:r>
                        <a:rPr lang="zh-CN" altLang="en-US" sz="1800" b="1">
                          <a:ea typeface="华文中宋" panose="02010600040101010101" pitchFamily="2" charset="-122"/>
                        </a:rPr>
                        <a:t>生活和零星散养、圈养畜禽饮用等少量取用水</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除接入城镇公共供水管网以外，军队、武警部队、国家综合性消防救援队伍通过</a:t>
                      </a:r>
                      <a:r>
                        <a:rPr lang="zh-CN" altLang="en-US" sz="1800" b="1">
                          <a:solidFill>
                            <a:srgbClr val="FF0000"/>
                          </a:solidFill>
                          <a:ea typeface="华文中宋" panose="02010600040101010101" pitchFamily="2" charset="-122"/>
                        </a:rPr>
                        <a:t>其他方式</a:t>
                      </a:r>
                      <a:r>
                        <a:rPr lang="zh-CN" altLang="en-US" sz="1800" b="1">
                          <a:ea typeface="华文中宋" panose="02010600040101010101" pitchFamily="2" charset="-122"/>
                        </a:rPr>
                        <a:t>取用水的，免征水资源税</a:t>
                      </a:r>
                      <a:endParaRPr lang="zh-CN" altLang="en-US" sz="1800" b="1">
                        <a:ea typeface="华文中宋" panose="02010600040101010101" pitchFamily="2" charset="-122"/>
                      </a:endParaRPr>
                    </a:p>
                  </a:txBody>
                  <a:tcPr/>
                </a:tc>
              </a:tr>
              <a:tr h="373380">
                <a:tc>
                  <a:txBody>
                    <a:bodyPr/>
                    <a:p>
                      <a:pPr>
                        <a:buNone/>
                      </a:pPr>
                      <a:r>
                        <a:rPr lang="en-US" altLang="zh-CN" sz="1800" b="1">
                          <a:ea typeface="华文中宋" panose="02010600040101010101" pitchFamily="2" charset="-122"/>
                        </a:rPr>
                        <a:t>3</a:t>
                      </a:r>
                      <a:endParaRPr lang="en-US" altLang="zh-CN"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水工程管理单位为</a:t>
                      </a:r>
                      <a:r>
                        <a:rPr lang="zh-CN" altLang="en-US" sz="1800" b="1">
                          <a:solidFill>
                            <a:srgbClr val="FF0000"/>
                          </a:solidFill>
                          <a:ea typeface="华文中宋" panose="02010600040101010101" pitchFamily="2" charset="-122"/>
                        </a:rPr>
                        <a:t>配置或者调度</a:t>
                      </a:r>
                      <a:r>
                        <a:rPr lang="zh-CN" altLang="en-US" sz="1800" b="1">
                          <a:ea typeface="华文中宋" panose="02010600040101010101" pitchFamily="2" charset="-122"/>
                        </a:rPr>
                        <a:t>水资源取水</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抽水</a:t>
                      </a:r>
                      <a:r>
                        <a:rPr lang="zh-CN" altLang="en-US" sz="1800" b="1">
                          <a:solidFill>
                            <a:srgbClr val="FF0000"/>
                          </a:solidFill>
                          <a:ea typeface="华文中宋" panose="02010600040101010101" pitchFamily="2" charset="-122"/>
                        </a:rPr>
                        <a:t>蓄能</a:t>
                      </a:r>
                      <a:r>
                        <a:rPr lang="zh-CN" altLang="en-US" sz="1800" b="1">
                          <a:ea typeface="华文中宋" panose="02010600040101010101" pitchFamily="2" charset="-122"/>
                        </a:rPr>
                        <a:t>发电取用水，免征水资源税</a:t>
                      </a:r>
                      <a:endParaRPr lang="zh-CN" altLang="en-US" sz="1800" b="1">
                        <a:ea typeface="华文中宋" panose="02010600040101010101" pitchFamily="2" charset="-122"/>
                      </a:endParaRPr>
                    </a:p>
                  </a:txBody>
                  <a:tcPr/>
                </a:tc>
              </a:tr>
              <a:tr h="692785">
                <a:tc>
                  <a:txBody>
                    <a:bodyPr/>
                    <a:p>
                      <a:pPr>
                        <a:buNone/>
                      </a:pPr>
                      <a:r>
                        <a:rPr lang="en-US" altLang="zh-CN" sz="1800" b="1">
                          <a:ea typeface="华文中宋" panose="02010600040101010101" pitchFamily="2" charset="-122"/>
                        </a:rPr>
                        <a:t>4</a:t>
                      </a:r>
                      <a:endParaRPr lang="en-US" altLang="zh-CN" sz="1800"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为保障矿井等</a:t>
                      </a:r>
                      <a:r>
                        <a:rPr lang="zh-CN" altLang="en-US" sz="1800" b="1">
                          <a:solidFill>
                            <a:srgbClr val="FF0000"/>
                          </a:solidFill>
                          <a:ea typeface="华文中宋" panose="02010600040101010101" pitchFamily="2" charset="-122"/>
                          <a:sym typeface="+mn-ea"/>
                        </a:rPr>
                        <a:t>地下工程</a:t>
                      </a:r>
                      <a:r>
                        <a:rPr lang="zh-CN" altLang="en-US" sz="1800" b="1">
                          <a:ea typeface="华文中宋" panose="02010600040101010101" pitchFamily="2" charset="-122"/>
                          <a:sym typeface="+mn-ea"/>
                        </a:rPr>
                        <a:t>施工安全和生产安全必须进行临时应急取（排）水的</a:t>
                      </a:r>
                      <a:endParaRPr lang="zh-CN" altLang="en-US" sz="1800" b="1">
                        <a:ea typeface="华文中宋" panose="02010600040101010101" pitchFamily="2" charset="-122"/>
                        <a:sym typeface="+mn-ea"/>
                      </a:endParaRPr>
                    </a:p>
                  </a:txBody>
                  <a:tcPr/>
                </a:tc>
                <a:tc>
                  <a:txBody>
                    <a:bodyPr/>
                    <a:p>
                      <a:pPr>
                        <a:buNone/>
                      </a:pPr>
                      <a:r>
                        <a:rPr lang="zh-CN" altLang="en-US" sz="1800" b="1">
                          <a:ea typeface="华文中宋" panose="02010600040101010101" pitchFamily="2" charset="-122"/>
                        </a:rPr>
                        <a:t>采油（气）排水经分离净化后在封闭管道回注的，免征水资源税</a:t>
                      </a:r>
                      <a:endParaRPr lang="zh-CN" altLang="en-US" sz="1800" b="1">
                        <a:ea typeface="华文中宋" panose="02010600040101010101" pitchFamily="2" charset="-122"/>
                      </a:endParaRPr>
                    </a:p>
                  </a:txBody>
                  <a:tcPr/>
                </a:tc>
              </a:tr>
              <a:tr h="373380">
                <a:tc>
                  <a:txBody>
                    <a:bodyPr/>
                    <a:p>
                      <a:pPr>
                        <a:buNone/>
                      </a:pPr>
                      <a:r>
                        <a:rPr lang="en-US" altLang="zh-CN" sz="1800" b="1">
                          <a:ea typeface="华文中宋" panose="02010600040101010101" pitchFamily="2" charset="-122"/>
                        </a:rPr>
                        <a:t>5</a:t>
                      </a:r>
                      <a:endParaRPr lang="en-US" altLang="zh-CN" sz="1800"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为消除对公共安全或者公共利益的危害临时应急取水</a:t>
                      </a:r>
                      <a:endParaRPr lang="zh-CN" altLang="en-US" sz="1800" b="1">
                        <a:ea typeface="华文中宋" panose="02010600040101010101" pitchFamily="2" charset="-122"/>
                        <a:sym typeface="+mn-ea"/>
                      </a:endParaRPr>
                    </a:p>
                  </a:txBody>
                  <a:tcPr/>
                </a:tc>
                <a:tc>
                  <a:txBody>
                    <a:bodyPr/>
                    <a:p>
                      <a:pPr>
                        <a:buNone/>
                      </a:pPr>
                      <a:r>
                        <a:rPr lang="zh-CN" altLang="en-US" sz="1800" b="1">
                          <a:ea typeface="华文中宋" panose="02010600040101010101" pitchFamily="2" charset="-122"/>
                        </a:rPr>
                        <a:t>受县级以上人民政府及有关部门委托进行国土绿化、地下水回灌、河湖生态补水等生态取用水，免征水资源税</a:t>
                      </a:r>
                      <a:endParaRPr lang="zh-CN" altLang="en-US" sz="1800" b="1">
                        <a:ea typeface="华文中宋" panose="02010600040101010101" pitchFamily="2" charset="-122"/>
                      </a:endParaRPr>
                    </a:p>
                  </a:txBody>
                  <a:tcPr/>
                </a:tc>
              </a:tr>
              <a:tr h="373380">
                <a:tc>
                  <a:txBody>
                    <a:bodyPr/>
                    <a:p>
                      <a:pPr>
                        <a:buNone/>
                      </a:pPr>
                      <a:r>
                        <a:rPr lang="en-US" altLang="zh-CN" sz="1800" b="1">
                          <a:ea typeface="华文中宋" panose="02010600040101010101" pitchFamily="2" charset="-122"/>
                        </a:rPr>
                        <a:t>6</a:t>
                      </a:r>
                      <a:endParaRPr lang="en-US" altLang="zh-CN" sz="1800"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为农业抗旱和维护生态与环境必须临时应急取水</a:t>
                      </a:r>
                      <a:endParaRPr lang="zh-CN" altLang="en-US" sz="1800" b="1">
                        <a:ea typeface="华文中宋" panose="02010600040101010101" pitchFamily="2" charset="-122"/>
                        <a:sym typeface="+mn-ea"/>
                      </a:endParaRPr>
                    </a:p>
                  </a:txBody>
                  <a:tcPr/>
                </a:tc>
                <a:tc>
                  <a:txBody>
                    <a:bodyPr/>
                    <a:p>
                      <a:pPr>
                        <a:buNone/>
                      </a:pPr>
                      <a:r>
                        <a:rPr lang="zh-CN" altLang="en-US" sz="1800" b="1">
                          <a:ea typeface="华文中宋" panose="02010600040101010101" pitchFamily="2" charset="-122"/>
                        </a:rPr>
                        <a:t>工业用水前一年度用水效率达到国家用水定额先进值的纳税人，</a:t>
                      </a:r>
                      <a:r>
                        <a:rPr lang="zh-CN" altLang="en-US" sz="1800" b="1">
                          <a:solidFill>
                            <a:srgbClr val="FF0000"/>
                          </a:solidFill>
                          <a:ea typeface="华文中宋" panose="02010600040101010101" pitchFamily="2" charset="-122"/>
                        </a:rPr>
                        <a:t>减征</a:t>
                      </a:r>
                      <a:r>
                        <a:rPr lang="zh-CN" altLang="en-US" sz="1800" b="1">
                          <a:ea typeface="华文中宋" panose="02010600040101010101" pitchFamily="2" charset="-122"/>
                        </a:rPr>
                        <a:t>本年度百分之二十水资源税</a:t>
                      </a:r>
                      <a:endParaRPr lang="zh-CN" altLang="en-US" sz="1800" b="1">
                        <a:ea typeface="华文中宋" panose="02010600040101010101" pitchFamily="2" charset="-122"/>
                      </a:endParaRPr>
                    </a:p>
                  </a:txBody>
                  <a:tcPr/>
                </a:tc>
              </a:tr>
              <a:tr h="373380">
                <a:tc>
                  <a:txBody>
                    <a:bodyPr/>
                    <a:p>
                      <a:pPr>
                        <a:buNone/>
                      </a:pPr>
                      <a:r>
                        <a:rPr lang="en-US" altLang="zh-CN" sz="1800" b="1">
                          <a:ea typeface="华文中宋" panose="02010600040101010101" pitchFamily="2" charset="-122"/>
                        </a:rPr>
                        <a:t>7</a:t>
                      </a:r>
                      <a:endParaRPr lang="en-US" altLang="zh-CN" sz="1800" b="1">
                        <a:ea typeface="华文中宋" panose="02010600040101010101" pitchFamily="2" charset="-122"/>
                      </a:endParaRPr>
                    </a:p>
                  </a:txBody>
                  <a:tcPr/>
                </a:tc>
                <a:tc>
                  <a:txBody>
                    <a:bodyPr/>
                    <a:p>
                      <a:pPr>
                        <a:buNone/>
                      </a:pP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财政部、税务总局规定的其他免征或者减征水资源税情形</a:t>
                      </a:r>
                      <a:endParaRPr lang="zh-CN" altLang="en-US" sz="1800" b="1">
                        <a:ea typeface="华文中宋" panose="02010600040101010101" pitchFamily="2" charset="-122"/>
                      </a:endParaRPr>
                    </a:p>
                  </a:txBody>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a:bodyPr>
          <a:p>
            <a:pPr>
              <a:lnSpc>
                <a:spcPct val="120000"/>
              </a:lnSpc>
            </a:pPr>
            <a:r>
              <a:rPr lang="en-US" altLang="zh-CN"/>
              <a:t>1.</a:t>
            </a:r>
            <a:r>
              <a:rPr lang="zh-CN" altLang="en-US"/>
              <a:t>纳税人享受水资源税优惠政策，实行</a:t>
            </a:r>
            <a:r>
              <a:rPr lang="en-US" altLang="zh-CN"/>
              <a:t>“</a:t>
            </a:r>
            <a:r>
              <a:rPr lang="zh-CN" altLang="en-US"/>
              <a:t>自行判别、申报享受、有关资料留存备查</a:t>
            </a:r>
            <a:r>
              <a:rPr lang="en-US" altLang="zh-CN"/>
              <a:t>”</a:t>
            </a:r>
            <a:r>
              <a:rPr lang="zh-CN" altLang="en-US"/>
              <a:t>的办理方式。留存备查资料包括与纳税人享受优惠政策有关的取水计量信息、发电量信息等资料。纳税人应当对留存备查资料的真实性、完整性和合法性承担法律责任</a:t>
            </a:r>
            <a:endParaRPr lang="zh-CN" altLang="en-US"/>
          </a:p>
          <a:p>
            <a:pPr>
              <a:lnSpc>
                <a:spcPct val="120000"/>
              </a:lnSpc>
            </a:pPr>
            <a:r>
              <a:rPr lang="en-US" altLang="zh-CN"/>
              <a:t>2.</a:t>
            </a:r>
            <a:r>
              <a:rPr lang="zh-CN" altLang="en-US"/>
              <a:t>纳税人的免税、减税项目，应当单独核算实际取用水量；未单独核算或者不能准确提供实际取用水量的，不予免税和减税</a:t>
            </a:r>
            <a:endParaRPr lang="zh-CN" altLang="en-US"/>
          </a:p>
          <a:p>
            <a:pPr>
              <a:lnSpc>
                <a:spcPct val="120000"/>
              </a:lnSpc>
            </a:pPr>
            <a:r>
              <a:rPr lang="en-US" altLang="zh-CN"/>
              <a:t>3.</a:t>
            </a:r>
            <a:r>
              <a:rPr lang="zh-CN" altLang="en-US"/>
              <a:t>各省、自治区、直辖市人民政府可以根据实际情况，决定免征或者减征超过规定限额的</a:t>
            </a:r>
            <a:r>
              <a:rPr lang="zh-CN" altLang="en-US">
                <a:solidFill>
                  <a:srgbClr val="FF0000"/>
                </a:solidFill>
              </a:rPr>
              <a:t>农业生产</a:t>
            </a:r>
            <a:r>
              <a:rPr lang="zh-CN" altLang="en-US"/>
              <a:t>取用水和主要</a:t>
            </a:r>
            <a:r>
              <a:rPr lang="zh-CN" altLang="en-US">
                <a:solidFill>
                  <a:srgbClr val="FF0000"/>
                </a:solidFill>
              </a:rPr>
              <a:t>供农村人口生活用水</a:t>
            </a:r>
            <a:r>
              <a:rPr lang="zh-CN" altLang="en-US"/>
              <a:t>的集中式饮水工程取用水的水资源税</a:t>
            </a:r>
            <a:endParaRPr lang="en-US" altLang="zh-CN"/>
          </a:p>
          <a:p>
            <a:pPr>
              <a:lnSpc>
                <a:spcPct val="120000"/>
              </a:lnSpc>
            </a:pPr>
            <a:r>
              <a:rPr lang="zh-CN" altLang="en-US"/>
              <a:t>农业生产取用水，是指种植业、畜牧业、水产养殖业、林业等取用水纳税人</a:t>
            </a:r>
            <a:endParaRPr lang="zh-CN" altLang="en-US"/>
          </a:p>
          <a:p>
            <a:pPr>
              <a:lnSpc>
                <a:spcPct val="120000"/>
              </a:lnSpc>
            </a:pPr>
            <a:r>
              <a:rPr lang="en-US" altLang="zh-CN"/>
              <a:t>4.</a:t>
            </a:r>
            <a:r>
              <a:rPr lang="zh-CN" altLang="en-US"/>
              <a:t>享受生态取用水免征水资源税优惠政策，还应当将县级以上人民政府及有关部门出具的证明材料留存备查。证明材料内容应包括实施生态取用水的纳税人名称、统一社会信用代码、生态取用水起止时间、生态取用水水源类型、生态取用水量、生态取用水地点等相关信息</a:t>
            </a:r>
            <a:endParaRPr lang="en-US" altLang="zh-CN"/>
          </a:p>
          <a:p>
            <a:pPr>
              <a:lnSpc>
                <a:spcPct val="110000"/>
              </a:lnSpc>
            </a:pP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rPr>
              <a:t>增值税方面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r>
              <a:rPr lang="zh-CN" altLang="en-US">
                <a:solidFill>
                  <a:srgbClr val="FF0000"/>
                </a:solidFill>
              </a:rPr>
              <a:t>一</a:t>
            </a:r>
            <a:r>
              <a:rPr lang="en-US" altLang="zh-CN">
                <a:solidFill>
                  <a:srgbClr val="FF0000"/>
                </a:solidFill>
              </a:rPr>
              <a:t>.</a:t>
            </a:r>
            <a:r>
              <a:rPr lang="zh-CN" altLang="en-US">
                <a:solidFill>
                  <a:srgbClr val="FF0000"/>
                </a:solidFill>
              </a:rPr>
              <a:t>增值税加计扣除</a:t>
            </a:r>
            <a:endParaRPr lang="zh-CN" altLang="en-US">
              <a:solidFill>
                <a:srgbClr val="FF0000"/>
              </a:solidFill>
            </a:endParaRPr>
          </a:p>
          <a:p>
            <a:r>
              <a:rPr lang="zh-CN" altLang="en-US">
                <a:solidFill>
                  <a:srgbClr val="00B0F0"/>
                </a:solidFill>
              </a:rPr>
              <a:t>（一）相关政策</a:t>
            </a:r>
            <a:endParaRPr lang="zh-CN" altLang="en-US">
              <a:solidFill>
                <a:srgbClr val="00B0F0"/>
              </a:solidFill>
            </a:endParaRPr>
          </a:p>
          <a:p>
            <a:r>
              <a:rPr lang="zh-CN" altLang="en-US"/>
              <a:t>1.财政部、税务总局关于集成电路企业增值税加计抵减政策的通知（财税〔</a:t>
            </a:r>
            <a:r>
              <a:rPr lang="en-US" altLang="zh-CN"/>
              <a:t>2023</a:t>
            </a:r>
            <a:r>
              <a:rPr lang="zh-CN" altLang="en-US"/>
              <a:t>〕</a:t>
            </a:r>
            <a:r>
              <a:rPr lang="en-US" altLang="zh-CN"/>
              <a:t>17</a:t>
            </a:r>
            <a:r>
              <a:rPr lang="zh-CN" altLang="en-US"/>
              <a:t>号）</a:t>
            </a:r>
            <a:endParaRPr lang="zh-CN" altLang="en-US"/>
          </a:p>
          <a:p>
            <a:r>
              <a:rPr lang="en-US" altLang="zh-CN"/>
              <a:t>2.</a:t>
            </a:r>
            <a:r>
              <a:rPr lang="zh-CN" altLang="en-US"/>
              <a:t>工业和信息化部、国家发展改革委、财政部、税务总局关于</a:t>
            </a:r>
            <a:r>
              <a:rPr lang="en-US" altLang="zh-CN"/>
              <a:t>2024</a:t>
            </a:r>
            <a:r>
              <a:rPr lang="zh-CN" altLang="en-US"/>
              <a:t>年度享受增值税加计抵减政策的集成电路企业清单制定工作有关要求的通知（工信部联电子函〔</a:t>
            </a:r>
            <a:r>
              <a:rPr lang="en-US" altLang="zh-CN"/>
              <a:t>2024</a:t>
            </a:r>
            <a:r>
              <a:rPr lang="zh-CN" altLang="en-US"/>
              <a:t>〕</a:t>
            </a:r>
            <a:r>
              <a:rPr lang="en-US" altLang="zh-CN"/>
              <a:t>264</a:t>
            </a:r>
            <a:r>
              <a:rPr lang="zh-CN" altLang="en-US"/>
              <a:t>号）</a:t>
            </a:r>
            <a:endParaRPr lang="zh-CN" altLang="en-US"/>
          </a:p>
          <a:p>
            <a:r>
              <a:rPr lang="en-US" altLang="zh-CN"/>
              <a:t>3.</a:t>
            </a:r>
            <a:r>
              <a:rPr lang="zh-CN" altLang="en-US"/>
              <a:t>财政部、税务总局关于工业母机企业增值税加计抵减政策的通知（财税〔</a:t>
            </a:r>
            <a:r>
              <a:rPr lang="en-US" altLang="zh-CN"/>
              <a:t>2023</a:t>
            </a:r>
            <a:r>
              <a:rPr lang="zh-CN" altLang="en-US"/>
              <a:t>〕</a:t>
            </a:r>
            <a:r>
              <a:rPr lang="en-US" altLang="zh-CN"/>
              <a:t>25</a:t>
            </a:r>
            <a:r>
              <a:rPr lang="zh-CN" altLang="en-US"/>
              <a:t>号）</a:t>
            </a:r>
            <a:endParaRPr lang="zh-CN" altLang="en-US"/>
          </a:p>
          <a:p>
            <a:r>
              <a:rPr lang="en-US" altLang="zh-CN"/>
              <a:t>4.</a:t>
            </a:r>
            <a:r>
              <a:rPr lang="zh-CN" altLang="en-US"/>
              <a:t>工业和信息化部、财政部、税务总局关于</a:t>
            </a:r>
            <a:r>
              <a:rPr lang="en-US" altLang="zh-CN"/>
              <a:t>2024</a:t>
            </a:r>
            <a:r>
              <a:rPr lang="zh-CN" altLang="en-US"/>
              <a:t>年度享受增值税加计抵减政策的工业母机企业清单制定工作有关事项的通知（工信部联通装函〔</a:t>
            </a:r>
            <a:r>
              <a:rPr lang="en-US" altLang="zh-CN"/>
              <a:t>2024</a:t>
            </a:r>
            <a:r>
              <a:rPr lang="zh-CN" altLang="en-US"/>
              <a:t>〕</a:t>
            </a:r>
            <a:r>
              <a:rPr lang="en-US" altLang="zh-CN"/>
              <a:t>233</a:t>
            </a:r>
            <a:r>
              <a:rPr lang="zh-CN" altLang="en-US"/>
              <a:t>号）</a:t>
            </a:r>
            <a:endParaRPr lang="zh-CN" altLang="en-US"/>
          </a:p>
          <a:p>
            <a:r>
              <a:rPr lang="en-US" altLang="zh-CN"/>
              <a:t>5.</a:t>
            </a:r>
            <a:r>
              <a:rPr lang="zh-CN" altLang="en-US"/>
              <a:t>财政部、税务总局关于先进制造业企业增值税加计抵减政策的公告（财政部、税务总局公告</a:t>
            </a:r>
            <a:r>
              <a:rPr lang="en-US" altLang="zh-CN"/>
              <a:t>2023</a:t>
            </a:r>
            <a:r>
              <a:rPr lang="zh-CN" altLang="en-US"/>
              <a:t>年第</a:t>
            </a:r>
            <a:r>
              <a:rPr lang="en-US" altLang="zh-CN"/>
              <a:t>43</a:t>
            </a:r>
            <a:r>
              <a:rPr lang="zh-CN" altLang="en-US"/>
              <a:t>号）</a:t>
            </a:r>
            <a:endParaRPr lang="zh-CN" altLang="en-US"/>
          </a:p>
          <a:p>
            <a:r>
              <a:rPr lang="en-US" altLang="zh-CN"/>
              <a:t>6.</a:t>
            </a:r>
            <a:r>
              <a:rPr lang="zh-CN" altLang="en-US"/>
              <a:t>工业和信息化部办公厅、财政部办公厅、国家税务总局办公厅关于</a:t>
            </a:r>
            <a:r>
              <a:rPr lang="en-US" altLang="zh-CN"/>
              <a:t>2024</a:t>
            </a:r>
            <a:r>
              <a:rPr lang="zh-CN" altLang="en-US"/>
              <a:t>年度享受增值税加计抵减政策的先进制造业企业名单制定工作有关事项的通知（工信厅联财函〔</a:t>
            </a:r>
            <a:r>
              <a:rPr lang="en-US" altLang="zh-CN"/>
              <a:t>2024</a:t>
            </a:r>
            <a:r>
              <a:rPr lang="zh-CN" altLang="en-US"/>
              <a:t>〕</a:t>
            </a:r>
            <a:r>
              <a:rPr lang="en-US" altLang="zh-CN"/>
              <a:t>248</a:t>
            </a:r>
            <a:r>
              <a:rPr lang="zh-CN" altLang="en-US"/>
              <a:t>号）</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20000"/>
          </a:bodyPr>
          <a:p>
            <a:pPr>
              <a:lnSpc>
                <a:spcPct val="110000"/>
              </a:lnSpc>
            </a:pPr>
            <a:r>
              <a:rPr lang="en-US" altLang="zh-CN">
                <a:sym typeface="+mn-ea"/>
              </a:rPr>
              <a:t>5.</a:t>
            </a:r>
            <a:r>
              <a:rPr lang="zh-CN" altLang="en-US">
                <a:sym typeface="+mn-ea"/>
              </a:rPr>
              <a:t>工业用水前一年度用水效率达到国家用水定额先进值的纳税人，减征本年度百分之二十水资源税。</a:t>
            </a:r>
            <a:r>
              <a:rPr lang="zh-CN" altLang="en-US">
                <a:solidFill>
                  <a:srgbClr val="FF0000"/>
                </a:solidFill>
                <a:sym typeface="+mn-ea"/>
              </a:rPr>
              <a:t>省级</a:t>
            </a:r>
            <a:r>
              <a:rPr lang="zh-CN" altLang="en-US">
                <a:sym typeface="+mn-ea"/>
              </a:rPr>
              <a:t>水行政主管部门会同同级财政、税务等部门及时公布享受减征政策的纳税人名单</a:t>
            </a:r>
            <a:endParaRPr lang="zh-CN" altLang="en-US"/>
          </a:p>
          <a:p>
            <a:pPr>
              <a:lnSpc>
                <a:spcPct val="110000"/>
              </a:lnSpc>
            </a:pPr>
            <a:r>
              <a:rPr lang="zh-CN" altLang="en-US"/>
              <a:t>各省水行政主管部门应当于每年</a:t>
            </a:r>
            <a:r>
              <a:rPr lang="en-US" altLang="zh-CN">
                <a:solidFill>
                  <a:srgbClr val="FF0000"/>
                </a:solidFill>
              </a:rPr>
              <a:t>3</a:t>
            </a:r>
            <a:r>
              <a:rPr lang="zh-CN" altLang="en-US">
                <a:solidFill>
                  <a:srgbClr val="FF0000"/>
                </a:solidFill>
              </a:rPr>
              <a:t>月</a:t>
            </a:r>
            <a:r>
              <a:rPr lang="en-US" altLang="zh-CN">
                <a:solidFill>
                  <a:srgbClr val="FF0000"/>
                </a:solidFill>
              </a:rPr>
              <a:t>31</a:t>
            </a:r>
            <a:r>
              <a:rPr lang="zh-CN" altLang="en-US">
                <a:solidFill>
                  <a:srgbClr val="FF0000"/>
                </a:solidFill>
              </a:rPr>
              <a:t>日前</a:t>
            </a:r>
            <a:r>
              <a:rPr lang="zh-CN" altLang="en-US"/>
              <a:t>，会同同级财政、税务等部门公布本省工业用水前一年度用水效率达到国家用水定额先进值的纳税人名单。纳入名单的纳税人，其本年度相应工业用水部分可以按规定申报享受减征百分之二十水资源税优惠政策。如水行政主管部门在日常监管中发现纳税人存在无证取水、超许可取水、超计划取水、超采地下水、擅自改变取水用途等违法行为的，纳税人自违法取用水行为发生之月起不得享受优惠政策</a:t>
            </a:r>
            <a:r>
              <a:rPr lang="en-US" altLang="zh-CN"/>
              <a:t> </a:t>
            </a:r>
            <a:endParaRPr lang="zh-CN" altLang="en-US"/>
          </a:p>
          <a:p>
            <a:pPr>
              <a:lnSpc>
                <a:spcPct val="110000"/>
              </a:lnSpc>
            </a:pPr>
            <a:r>
              <a:rPr lang="zh-CN" altLang="en-US"/>
              <a:t>纳入名单的纳税人如在当年发生更名、重组或与认定条件有关重大变化情形的，应当重新向省水行政主管部门报告有关情况并提供相关证明材料。省水行政主管部门应当会同同级财政、税务等部门确定纳税人发生变更情形后是否符合享受优惠政策的条件，并及时对名单进行调整</a:t>
            </a:r>
            <a:r>
              <a:rPr lang="en-US" altLang="zh-CN"/>
              <a:t> </a:t>
            </a:r>
            <a:endParaRPr lang="zh-CN" altLang="en-US"/>
          </a:p>
          <a:p>
            <a:pPr>
              <a:lnSpc>
                <a:spcPct val="100000"/>
              </a:lnSpc>
            </a:pP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a:xfrm>
            <a:off x="219363" y="616527"/>
            <a:ext cx="11270673" cy="6028748"/>
          </a:xfrm>
        </p:spPr>
        <p:txBody>
          <a:bodyPr>
            <a:noAutofit/>
          </a:bodyPr>
          <a:p>
            <a:pPr>
              <a:lnSpc>
                <a:spcPct val="100000"/>
              </a:lnSpc>
            </a:pPr>
            <a:r>
              <a:rPr lang="zh-CN" altLang="en-US">
                <a:solidFill>
                  <a:srgbClr val="00B0F0"/>
                </a:solidFill>
              </a:rPr>
              <a:t>（五）计税方法</a:t>
            </a:r>
            <a:endParaRPr lang="zh-CN" altLang="en-US">
              <a:solidFill>
                <a:srgbClr val="00B0F0"/>
              </a:solidFill>
            </a:endParaRPr>
          </a:p>
          <a:p>
            <a:pPr>
              <a:lnSpc>
                <a:spcPct val="100000"/>
              </a:lnSpc>
            </a:pPr>
            <a:r>
              <a:rPr lang="zh-CN" altLang="en-US">
                <a:solidFill>
                  <a:schemeClr val="tx1"/>
                </a:solidFill>
              </a:rPr>
              <a:t>水资源税实行从量计征</a:t>
            </a:r>
            <a:endParaRPr lang="zh-CN" altLang="en-US">
              <a:solidFill>
                <a:schemeClr val="tx1"/>
              </a:solidFill>
            </a:endParaRPr>
          </a:p>
          <a:p>
            <a:pPr>
              <a:lnSpc>
                <a:spcPct val="100000"/>
              </a:lnSpc>
            </a:pPr>
            <a:r>
              <a:rPr lang="zh-CN" altLang="en-US">
                <a:solidFill>
                  <a:srgbClr val="00B0F0"/>
                </a:solidFill>
              </a:rPr>
              <a:t>（六）税额计算</a:t>
            </a:r>
            <a:endParaRPr lang="zh-CN" altLang="en-US">
              <a:solidFill>
                <a:srgbClr val="00B0F0"/>
              </a:solidFill>
            </a:endParaRPr>
          </a:p>
          <a:p>
            <a:pPr>
              <a:lnSpc>
                <a:spcPct val="100000"/>
              </a:lnSpc>
            </a:pPr>
            <a:r>
              <a:rPr lang="en-US" altLang="zh-CN">
                <a:solidFill>
                  <a:schemeClr val="tx1"/>
                </a:solidFill>
              </a:rPr>
              <a:t>1.</a:t>
            </a:r>
            <a:r>
              <a:rPr lang="zh-CN" altLang="en-US">
                <a:solidFill>
                  <a:schemeClr val="tx1"/>
                </a:solidFill>
              </a:rPr>
              <a:t>城镇公共供水企业应纳税额的计算公式为：</a:t>
            </a:r>
            <a:endParaRPr lang="zh-CN" altLang="en-US">
              <a:solidFill>
                <a:schemeClr val="tx1"/>
              </a:solidFill>
            </a:endParaRPr>
          </a:p>
          <a:p>
            <a:pPr>
              <a:lnSpc>
                <a:spcPct val="100000"/>
              </a:lnSpc>
            </a:pPr>
            <a:r>
              <a:rPr lang="zh-CN" altLang="en-US">
                <a:solidFill>
                  <a:schemeClr val="tx1"/>
                </a:solidFill>
              </a:rPr>
              <a:t>应纳税额</a:t>
            </a:r>
            <a:r>
              <a:rPr lang="en-US" altLang="zh-CN">
                <a:solidFill>
                  <a:schemeClr val="tx1"/>
                </a:solidFill>
              </a:rPr>
              <a:t>=</a:t>
            </a:r>
            <a:r>
              <a:rPr lang="zh-CN" altLang="en-US">
                <a:solidFill>
                  <a:schemeClr val="tx1"/>
                </a:solidFill>
              </a:rPr>
              <a:t>实际取用水量</a:t>
            </a:r>
            <a:r>
              <a:rPr lang="en-US" altLang="en-US">
                <a:solidFill>
                  <a:schemeClr val="tx1"/>
                </a:solidFill>
              </a:rPr>
              <a:t>×</a:t>
            </a:r>
            <a:r>
              <a:rPr lang="zh-CN" altLang="en-US">
                <a:solidFill>
                  <a:schemeClr val="tx1"/>
                </a:solidFill>
              </a:rPr>
              <a:t>（</a:t>
            </a:r>
            <a:r>
              <a:rPr lang="en-US" altLang="zh-CN">
                <a:solidFill>
                  <a:schemeClr val="tx1"/>
                </a:solidFill>
              </a:rPr>
              <a:t>1-</a:t>
            </a:r>
            <a:r>
              <a:rPr lang="zh-CN" altLang="en-US">
                <a:solidFill>
                  <a:schemeClr val="tx1"/>
                </a:solidFill>
              </a:rPr>
              <a:t>公共供水管网合理漏损率）</a:t>
            </a:r>
            <a:r>
              <a:rPr lang="en-US" altLang="en-US">
                <a:solidFill>
                  <a:schemeClr val="tx1"/>
                </a:solidFill>
              </a:rPr>
              <a:t>×</a:t>
            </a:r>
            <a:r>
              <a:rPr lang="zh-CN" altLang="en-US">
                <a:solidFill>
                  <a:schemeClr val="tx1"/>
                </a:solidFill>
              </a:rPr>
              <a:t>适用税额</a:t>
            </a:r>
            <a:endParaRPr lang="en-US" altLang="zh-CN">
              <a:solidFill>
                <a:schemeClr val="tx1"/>
              </a:solidFill>
            </a:endParaRPr>
          </a:p>
          <a:p>
            <a:pPr>
              <a:lnSpc>
                <a:spcPct val="100000"/>
              </a:lnSpc>
            </a:pPr>
            <a:r>
              <a:rPr lang="zh-CN" altLang="en-US">
                <a:solidFill>
                  <a:schemeClr val="tx1"/>
                </a:solidFill>
              </a:rPr>
              <a:t>公共供水管网合理漏损率由各省、自治区、直辖市人民政府确定</a:t>
            </a:r>
            <a:r>
              <a:rPr lang="en-US" altLang="zh-CN">
                <a:solidFill>
                  <a:schemeClr val="tx1"/>
                </a:solidFill>
              </a:rPr>
              <a:t> </a:t>
            </a:r>
            <a:endParaRPr lang="en-US" altLang="zh-CN">
              <a:solidFill>
                <a:schemeClr val="tx1"/>
              </a:solidFill>
            </a:endParaRPr>
          </a:p>
          <a:p>
            <a:pPr>
              <a:lnSpc>
                <a:spcPct val="100000"/>
              </a:lnSpc>
            </a:pPr>
            <a:r>
              <a:rPr lang="en-US" altLang="zh-CN">
                <a:solidFill>
                  <a:schemeClr val="tx1"/>
                </a:solidFill>
              </a:rPr>
              <a:t>2.</a:t>
            </a:r>
            <a:r>
              <a:rPr lang="zh-CN" altLang="en-US">
                <a:solidFill>
                  <a:schemeClr val="tx1"/>
                </a:solidFill>
              </a:rPr>
              <a:t>水力发电取用水应纳税额的计算公式为：</a:t>
            </a:r>
            <a:endParaRPr lang="en-US" altLang="zh-CN">
              <a:solidFill>
                <a:schemeClr val="tx1"/>
              </a:solidFill>
            </a:endParaRPr>
          </a:p>
          <a:p>
            <a:pPr>
              <a:lnSpc>
                <a:spcPct val="100000"/>
              </a:lnSpc>
            </a:pPr>
            <a:r>
              <a:rPr lang="zh-CN" altLang="en-US">
                <a:solidFill>
                  <a:schemeClr val="tx1"/>
                </a:solidFill>
              </a:rPr>
              <a:t>应纳税额</a:t>
            </a:r>
            <a:r>
              <a:rPr lang="en-US" altLang="zh-CN">
                <a:solidFill>
                  <a:schemeClr val="tx1"/>
                </a:solidFill>
              </a:rPr>
              <a:t>=</a:t>
            </a:r>
            <a:r>
              <a:rPr lang="zh-CN" altLang="en-US">
                <a:solidFill>
                  <a:schemeClr val="tx1"/>
                </a:solidFill>
              </a:rPr>
              <a:t>实际发电量</a:t>
            </a:r>
            <a:r>
              <a:rPr lang="en-US" altLang="en-US">
                <a:solidFill>
                  <a:schemeClr val="tx1"/>
                </a:solidFill>
              </a:rPr>
              <a:t>×</a:t>
            </a:r>
            <a:r>
              <a:rPr lang="zh-CN" altLang="en-US">
                <a:solidFill>
                  <a:schemeClr val="tx1"/>
                </a:solidFill>
              </a:rPr>
              <a:t>适用税额</a:t>
            </a:r>
            <a:endParaRPr lang="zh-CN" altLang="en-US">
              <a:solidFill>
                <a:schemeClr val="tx1"/>
              </a:solidFill>
            </a:endParaRPr>
          </a:p>
          <a:p>
            <a:pPr>
              <a:lnSpc>
                <a:spcPct val="100000"/>
              </a:lnSpc>
            </a:pPr>
            <a:r>
              <a:rPr lang="zh-CN" altLang="en-US">
                <a:solidFill>
                  <a:schemeClr val="tx1"/>
                </a:solidFill>
              </a:rPr>
              <a:t>实际发电量以所有发电机组的发电计量之和确定，包括上网电量、综合厂用电量、运输损失电量等</a:t>
            </a:r>
            <a:endParaRPr lang="zh-CN" altLang="en-US">
              <a:solidFill>
                <a:schemeClr val="tx1"/>
              </a:solidFill>
            </a:endParaRPr>
          </a:p>
          <a:p>
            <a:pPr>
              <a:lnSpc>
                <a:spcPct val="100000"/>
              </a:lnSpc>
            </a:pPr>
            <a:endParaRPr lang="zh-CN" altLang="en-US">
              <a:solidFill>
                <a:schemeClr val="tx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水资源税</a:t>
            </a:r>
            <a:endParaRPr lang="zh-CN" altLang="en-US"/>
          </a:p>
        </p:txBody>
      </p:sp>
      <p:sp>
        <p:nvSpPr>
          <p:cNvPr id="3" name="内容占位符 2"/>
          <p:cNvSpPr>
            <a:spLocks noGrp="1"/>
          </p:cNvSpPr>
          <p:nvPr>
            <p:ph idx="1"/>
          </p:nvPr>
        </p:nvSpPr>
        <p:spPr/>
        <p:txBody>
          <a:bodyPr/>
          <a:p>
            <a:pPr>
              <a:lnSpc>
                <a:spcPct val="100000"/>
              </a:lnSpc>
            </a:pPr>
            <a:r>
              <a:rPr lang="en-US" altLang="zh-CN">
                <a:sym typeface="+mn-ea"/>
              </a:rPr>
              <a:t>3.</a:t>
            </a:r>
            <a:r>
              <a:rPr lang="zh-CN" altLang="en-US">
                <a:solidFill>
                  <a:srgbClr val="FF0000"/>
                </a:solidFill>
                <a:sym typeface="+mn-ea"/>
              </a:rPr>
              <a:t>除火力发电</a:t>
            </a:r>
            <a:r>
              <a:rPr lang="zh-CN" altLang="en-US">
                <a:sym typeface="+mn-ea"/>
              </a:rPr>
              <a:t>冷却取用水外，冷却取用水应纳税额的计算公式为：</a:t>
            </a:r>
            <a:endParaRPr lang="en-US" altLang="zh-CN">
              <a:solidFill>
                <a:schemeClr val="tx1"/>
              </a:solidFill>
            </a:endParaRPr>
          </a:p>
          <a:p>
            <a:pPr>
              <a:lnSpc>
                <a:spcPct val="100000"/>
              </a:lnSpc>
            </a:pPr>
            <a:r>
              <a:rPr lang="zh-CN" altLang="en-US">
                <a:sym typeface="+mn-ea"/>
              </a:rPr>
              <a:t>应纳税额</a:t>
            </a:r>
            <a:r>
              <a:rPr lang="en-US" altLang="zh-CN">
                <a:sym typeface="+mn-ea"/>
              </a:rPr>
              <a:t>=</a:t>
            </a:r>
            <a:r>
              <a:rPr lang="zh-CN" altLang="en-US">
                <a:sym typeface="+mn-ea"/>
              </a:rPr>
              <a:t>实际取用（耗）水量</a:t>
            </a:r>
            <a:r>
              <a:rPr lang="en-US" altLang="en-US">
                <a:sym typeface="+mn-ea"/>
              </a:rPr>
              <a:t>×</a:t>
            </a:r>
            <a:r>
              <a:rPr lang="zh-CN" altLang="en-US">
                <a:sym typeface="+mn-ea"/>
              </a:rPr>
              <a:t>适用税额</a:t>
            </a:r>
            <a:endParaRPr lang="zh-CN" altLang="en-US">
              <a:solidFill>
                <a:schemeClr val="tx1"/>
              </a:solidFill>
            </a:endParaRPr>
          </a:p>
          <a:p>
            <a:pPr>
              <a:lnSpc>
                <a:spcPct val="100000"/>
              </a:lnSpc>
            </a:pPr>
            <a:r>
              <a:rPr lang="zh-CN" altLang="en-US">
                <a:solidFill>
                  <a:srgbClr val="FF0000"/>
                </a:solidFill>
                <a:sym typeface="+mn-ea"/>
              </a:rPr>
              <a:t>火力发电冷却取用水</a:t>
            </a:r>
            <a:r>
              <a:rPr lang="zh-CN" altLang="en-US">
                <a:sym typeface="+mn-ea"/>
              </a:rPr>
              <a:t>可以按照实际发电量或者实际取用（耗）水量计征水资源税，具体计征方式由各省、自治区、直辖市人民政府按照税费平移原则确定</a:t>
            </a:r>
            <a:endParaRPr lang="zh-CN" altLang="en-US">
              <a:solidFill>
                <a:schemeClr val="tx1"/>
              </a:solidFill>
            </a:endParaRPr>
          </a:p>
          <a:p>
            <a:pPr>
              <a:lnSpc>
                <a:spcPct val="100000"/>
              </a:lnSpc>
            </a:pPr>
            <a:r>
              <a:rPr lang="en-US" altLang="zh-CN">
                <a:sym typeface="+mn-ea"/>
              </a:rPr>
              <a:t>4.</a:t>
            </a:r>
            <a:r>
              <a:rPr lang="zh-CN" altLang="en-US">
                <a:sym typeface="+mn-ea"/>
              </a:rPr>
              <a:t>其他情形，应纳税额的计算公式为：</a:t>
            </a:r>
            <a:endParaRPr lang="en-US" altLang="zh-CN">
              <a:solidFill>
                <a:schemeClr val="tx1"/>
              </a:solidFill>
            </a:endParaRPr>
          </a:p>
          <a:p>
            <a:pPr>
              <a:lnSpc>
                <a:spcPct val="100000"/>
              </a:lnSpc>
            </a:pPr>
            <a:r>
              <a:rPr lang="zh-CN" altLang="en-US">
                <a:sym typeface="+mn-ea"/>
              </a:rPr>
              <a:t>应纳税额</a:t>
            </a:r>
            <a:r>
              <a:rPr lang="en-US" altLang="zh-CN">
                <a:sym typeface="+mn-ea"/>
              </a:rPr>
              <a:t>=</a:t>
            </a:r>
            <a:r>
              <a:rPr lang="zh-CN" altLang="en-US">
                <a:sym typeface="+mn-ea"/>
              </a:rPr>
              <a:t>实际取用水量</a:t>
            </a:r>
            <a:r>
              <a:rPr lang="en-US" altLang="en-US">
                <a:sym typeface="+mn-ea"/>
              </a:rPr>
              <a:t>×</a:t>
            </a:r>
            <a:r>
              <a:rPr lang="zh-CN" altLang="en-US">
                <a:sym typeface="+mn-ea"/>
              </a:rPr>
              <a:t>适用税额</a:t>
            </a:r>
            <a:endParaRPr lang="zh-CN" altLang="en-US">
              <a:solidFill>
                <a:schemeClr val="tx1"/>
              </a:solidFill>
            </a:endParaRPr>
          </a:p>
          <a:p>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00B0F0"/>
                </a:solidFill>
              </a:rPr>
              <a:t>（七）税额及适用</a:t>
            </a:r>
            <a:endParaRPr lang="zh-CN" altLang="en-US">
              <a:solidFill>
                <a:srgbClr val="00B0F0"/>
              </a:solidFill>
            </a:endParaRPr>
          </a:p>
          <a:p>
            <a:r>
              <a:rPr lang="zh-CN" altLang="en-US"/>
              <a:t>1.税额规定</a:t>
            </a:r>
            <a:endParaRPr lang="zh-CN" altLang="en-US"/>
          </a:p>
          <a:p>
            <a:r>
              <a:rPr lang="zh-CN" altLang="en-US"/>
              <a:t>水资源税的适用税额由各省、自治区、直辖市人民政府统筹考虑本地区水资源状况、经济社会发展水平和水资源节约保护要求，按照规定在所附《各省、自治区、直辖市水资源税最低平均税额表》规定的最低平均税额基础上，分类确定具体适用税额</a:t>
            </a:r>
            <a:endParaRPr lang="zh-CN" altLang="en-US"/>
          </a:p>
          <a:p>
            <a:r>
              <a:rPr lang="zh-CN" altLang="en-US"/>
              <a:t>对取用地下水从高确定税额。同一类型取用水，地下水税额应当高于地表水。</a:t>
            </a:r>
            <a:endParaRPr lang="zh-CN" altLang="en-US"/>
          </a:p>
          <a:p>
            <a:r>
              <a:rPr lang="zh-CN" altLang="en-US"/>
              <a:t>对水资源严重短缺和超载地区取用水从高确定税额</a:t>
            </a:r>
            <a:endParaRPr lang="zh-CN" altLang="en-US"/>
          </a:p>
          <a:p>
            <a:r>
              <a:rPr lang="zh-CN" altLang="en-US"/>
              <a:t>浙江：地表水水资源税最低平均税额</a:t>
            </a:r>
            <a:r>
              <a:rPr lang="en-US" altLang="zh-CN"/>
              <a:t>0.2</a:t>
            </a:r>
            <a:r>
              <a:rPr lang="zh-CN" altLang="en-US"/>
              <a:t>元</a:t>
            </a:r>
            <a:r>
              <a:rPr lang="en-US" altLang="zh-CN"/>
              <a:t>/</a:t>
            </a:r>
            <a:r>
              <a:rPr lang="zh-CN" altLang="en-US"/>
              <a:t>立方米；地下水水资源税最低平均税额</a:t>
            </a:r>
            <a:r>
              <a:rPr lang="en-US" altLang="zh-CN">
                <a:sym typeface="+mn-ea"/>
              </a:rPr>
              <a:t>0.5</a:t>
            </a:r>
            <a:r>
              <a:rPr lang="zh-CN" altLang="en-US">
                <a:sym typeface="+mn-ea"/>
              </a:rPr>
              <a:t>元</a:t>
            </a:r>
            <a:r>
              <a:rPr lang="en-US" altLang="zh-CN">
                <a:sym typeface="+mn-ea"/>
              </a:rPr>
              <a:t>/</a:t>
            </a:r>
            <a:r>
              <a:rPr lang="zh-CN" altLang="en-US">
                <a:sym typeface="+mn-ea"/>
              </a:rPr>
              <a:t>立方米</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a:bodyPr>
          <a:p>
            <a:r>
              <a:rPr lang="en-US" altLang="zh-CN"/>
              <a:t>2.</a:t>
            </a:r>
            <a:r>
              <a:rPr lang="zh-CN" altLang="en-US"/>
              <a:t>税额适用</a:t>
            </a:r>
            <a:endParaRPr lang="zh-CN" altLang="en-US"/>
          </a:p>
          <a:p>
            <a:r>
              <a:rPr lang="zh-CN" altLang="en-US">
                <a:sym typeface="+mn-ea"/>
              </a:rPr>
              <a:t>水资源税的适用税额是指取水口所在地的适用税额（除水力发电）；</a:t>
            </a:r>
            <a:r>
              <a:rPr lang="zh-CN" altLang="en-US"/>
              <a:t>纳税人取用水工程管理单位配置、调度的水资源，适用接入水工程管理单位的取水口所在地的税额标准</a:t>
            </a:r>
            <a:endParaRPr lang="zh-CN" altLang="en-US"/>
          </a:p>
          <a:p>
            <a:r>
              <a:rPr lang="zh-CN" altLang="en-US"/>
              <a:t>（</a:t>
            </a:r>
            <a:r>
              <a:rPr lang="en-US" altLang="zh-CN"/>
              <a:t>1</a:t>
            </a:r>
            <a:r>
              <a:rPr lang="zh-CN" altLang="en-US"/>
              <a:t>）对未经批准擅自取用水、取用水量超过许可水量或者取水计划的部分，结合实际适当</a:t>
            </a:r>
            <a:r>
              <a:rPr lang="zh-CN" altLang="en-US">
                <a:solidFill>
                  <a:srgbClr val="FF0000"/>
                </a:solidFill>
              </a:rPr>
              <a:t>提高税额</a:t>
            </a:r>
            <a:endParaRPr lang="zh-CN" altLang="en-US"/>
          </a:p>
          <a:p>
            <a:r>
              <a:rPr lang="zh-CN"/>
              <a:t>（</a:t>
            </a:r>
            <a:r>
              <a:rPr lang="en-US" altLang="zh-CN"/>
              <a:t>2</a:t>
            </a:r>
            <a:r>
              <a:rPr lang="zh-CN" altLang="en-US"/>
              <a:t>）</a:t>
            </a:r>
            <a:r>
              <a:rPr lang="en-US" altLang="zh-CN"/>
              <a:t> </a:t>
            </a:r>
            <a:r>
              <a:rPr lang="zh-CN" altLang="en-US"/>
              <a:t>对特种取用水，</a:t>
            </a:r>
            <a:r>
              <a:rPr lang="zh-CN" altLang="en-US">
                <a:solidFill>
                  <a:srgbClr val="FF0000"/>
                </a:solidFill>
              </a:rPr>
              <a:t>从高</a:t>
            </a:r>
            <a:r>
              <a:rPr lang="zh-CN" altLang="en-US"/>
              <a:t>确定税额。特种取用水，是指洗车、洗浴、高尔夫球场、滑雪场等取用水</a:t>
            </a:r>
            <a:endParaRPr lang="zh-CN" altLang="en-US"/>
          </a:p>
          <a:p>
            <a:r>
              <a:rPr lang="zh-CN" altLang="en-US"/>
              <a:t>（</a:t>
            </a:r>
            <a:r>
              <a:rPr lang="en-US" altLang="zh-CN"/>
              <a:t>3</a:t>
            </a:r>
            <a:r>
              <a:rPr lang="zh-CN" altLang="en-US"/>
              <a:t>）</a:t>
            </a:r>
            <a:r>
              <a:rPr lang="en-US" altLang="zh-CN"/>
              <a:t> </a:t>
            </a:r>
            <a:r>
              <a:rPr lang="zh-CN" altLang="en-US"/>
              <a:t>对疏干排水中回收利用的部分和水源热泵取用水，</a:t>
            </a:r>
            <a:r>
              <a:rPr lang="zh-CN" altLang="en-US">
                <a:solidFill>
                  <a:srgbClr val="FF0000"/>
                </a:solidFill>
              </a:rPr>
              <a:t>从低</a:t>
            </a:r>
            <a:r>
              <a:rPr lang="zh-CN" altLang="en-US"/>
              <a:t>确定税额</a:t>
            </a:r>
            <a:endParaRPr lang="zh-CN" altLang="en-US"/>
          </a:p>
          <a:p>
            <a:r>
              <a:rPr lang="zh-CN" altLang="en-US"/>
              <a:t>疏干排水中回收利用的部分，是指将疏干排水进行处理、净化后自用以及供其他单位和个人使用的部分</a:t>
            </a:r>
            <a:r>
              <a:rPr lang="en-US" altLang="zh-CN"/>
              <a:t> </a:t>
            </a:r>
            <a:endParaRPr lang="zh-CN" altLang="en-US"/>
          </a:p>
          <a:p>
            <a:endParaRPr lang="en-US" altLang="zh-CN"/>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ym typeface="+mn-ea"/>
              </a:rPr>
              <a:t>（</a:t>
            </a:r>
            <a:r>
              <a:rPr lang="en-US" altLang="zh-CN">
                <a:sym typeface="+mn-ea"/>
              </a:rPr>
              <a:t>4</a:t>
            </a:r>
            <a:r>
              <a:rPr lang="zh-CN" altLang="en-US">
                <a:sym typeface="+mn-ea"/>
              </a:rPr>
              <a:t>）水力发电取用水适用税额最高不得超过每千瓦时</a:t>
            </a:r>
            <a:r>
              <a:rPr lang="en-US" altLang="zh-CN">
                <a:sym typeface="+mn-ea"/>
              </a:rPr>
              <a:t>0.008</a:t>
            </a:r>
            <a:r>
              <a:rPr lang="zh-CN" altLang="en-US">
                <a:sym typeface="+mn-ea"/>
              </a:rPr>
              <a:t>元。</a:t>
            </a:r>
            <a:endParaRPr lang="zh-CN" altLang="en-US"/>
          </a:p>
          <a:p>
            <a:r>
              <a:rPr lang="zh-CN" altLang="en-US">
                <a:sym typeface="+mn-ea"/>
              </a:rPr>
              <a:t>各省、自治区、直辖市确定的水力发电取用水适用税额，原则上不得高于实施前水资源税（费）征收标准</a:t>
            </a:r>
            <a:endParaRPr lang="zh-CN" altLang="en-US"/>
          </a:p>
          <a:p>
            <a:r>
              <a:rPr lang="zh-CN" altLang="en-US">
                <a:sym typeface="+mn-ea"/>
              </a:rPr>
              <a:t>跨省（自治区、直辖市）界河水电站水力发电取用水的适用税额，按相关省份中较高一方的水资源税税额标准执行</a:t>
            </a:r>
            <a:endParaRPr lang="zh-CN" altLang="en-US"/>
          </a:p>
          <a:p>
            <a:r>
              <a:rPr lang="zh-CN" altLang="en-US">
                <a:sym typeface="+mn-ea"/>
              </a:rPr>
              <a:t>（</a:t>
            </a:r>
            <a:r>
              <a:rPr lang="en-US" altLang="zh-CN">
                <a:sym typeface="+mn-ea"/>
              </a:rPr>
              <a:t>5</a:t>
            </a:r>
            <a:r>
              <a:rPr lang="zh-CN" altLang="en-US">
                <a:sym typeface="+mn-ea"/>
              </a:rPr>
              <a:t>）纳税人取用水资源适用不同税额的，应当分别计量实际取用水量；未分别计量的，</a:t>
            </a:r>
            <a:r>
              <a:rPr lang="zh-CN" altLang="en-US">
                <a:solidFill>
                  <a:srgbClr val="FF0000"/>
                </a:solidFill>
                <a:sym typeface="+mn-ea"/>
              </a:rPr>
              <a:t>从高</a:t>
            </a:r>
            <a:r>
              <a:rPr lang="zh-CN" altLang="en-US">
                <a:sym typeface="+mn-ea"/>
              </a:rPr>
              <a:t>适用税额</a:t>
            </a:r>
            <a:r>
              <a:rPr lang="en-US" altLang="zh-CN">
                <a:sym typeface="+mn-ea"/>
              </a:rPr>
              <a:t> </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a:bodyPr>
          <a:p>
            <a:pPr>
              <a:lnSpc>
                <a:spcPct val="110000"/>
              </a:lnSpc>
            </a:pPr>
            <a:r>
              <a:rPr lang="zh-CN" altLang="en-US">
                <a:solidFill>
                  <a:srgbClr val="00B0F0"/>
                </a:solidFill>
              </a:rPr>
              <a:t>（八）征收管理 </a:t>
            </a:r>
            <a:endParaRPr lang="zh-CN" altLang="en-US">
              <a:solidFill>
                <a:srgbClr val="00B0F0"/>
              </a:solidFill>
            </a:endParaRPr>
          </a:p>
          <a:p>
            <a:pPr>
              <a:lnSpc>
                <a:spcPct val="110000"/>
              </a:lnSpc>
            </a:pPr>
            <a:r>
              <a:rPr lang="en-US" altLang="zh-CN">
                <a:solidFill>
                  <a:schemeClr val="tx1"/>
                </a:solidFill>
              </a:rPr>
              <a:t>1.</a:t>
            </a:r>
            <a:r>
              <a:rPr lang="zh-CN" altLang="en-US">
                <a:solidFill>
                  <a:schemeClr val="tx1"/>
                </a:solidFill>
              </a:rPr>
              <a:t>征收管理机构</a:t>
            </a:r>
            <a:endParaRPr lang="zh-CN" altLang="en-US">
              <a:solidFill>
                <a:schemeClr val="tx1"/>
              </a:solidFill>
            </a:endParaRPr>
          </a:p>
          <a:p>
            <a:pPr>
              <a:lnSpc>
                <a:spcPct val="110000"/>
              </a:lnSpc>
            </a:pPr>
            <a:r>
              <a:rPr lang="zh-CN" altLang="en-US">
                <a:solidFill>
                  <a:schemeClr val="tx1"/>
                </a:solidFill>
              </a:rPr>
              <a:t>（</a:t>
            </a:r>
            <a:r>
              <a:rPr lang="en-US" altLang="zh-CN">
                <a:solidFill>
                  <a:schemeClr val="tx1"/>
                </a:solidFill>
              </a:rPr>
              <a:t>1</a:t>
            </a:r>
            <a:r>
              <a:rPr lang="zh-CN" altLang="en-US">
                <a:solidFill>
                  <a:schemeClr val="tx1"/>
                </a:solidFill>
              </a:rPr>
              <a:t>）水资源税由税务机关依照《中华人民共和国税收征收管理法》和本办法有关规定征收管理</a:t>
            </a:r>
            <a:endParaRPr lang="zh-CN" altLang="en-US">
              <a:solidFill>
                <a:schemeClr val="tx1"/>
              </a:solidFill>
            </a:endParaRPr>
          </a:p>
          <a:p>
            <a:pPr>
              <a:lnSpc>
                <a:spcPct val="110000"/>
              </a:lnSpc>
            </a:pPr>
            <a:r>
              <a:rPr lang="zh-CN" altLang="en-US">
                <a:solidFill>
                  <a:schemeClr val="tx1"/>
                </a:solidFill>
              </a:rPr>
              <a:t>（</a:t>
            </a:r>
            <a:r>
              <a:rPr lang="en-US" altLang="zh-CN">
                <a:solidFill>
                  <a:schemeClr val="tx1"/>
                </a:solidFill>
              </a:rPr>
              <a:t>2</a:t>
            </a:r>
            <a:r>
              <a:rPr lang="zh-CN" altLang="en-US">
                <a:solidFill>
                  <a:schemeClr val="tx1"/>
                </a:solidFill>
              </a:rPr>
              <a:t>）水行政主管部门依据水资源管理法律法规和有关规定负责取用水监督管理</a:t>
            </a:r>
            <a:endParaRPr lang="zh-CN" altLang="en-US">
              <a:solidFill>
                <a:schemeClr val="tx1"/>
              </a:solidFill>
            </a:endParaRPr>
          </a:p>
          <a:p>
            <a:pPr>
              <a:lnSpc>
                <a:spcPct val="110000"/>
              </a:lnSpc>
            </a:pPr>
            <a:r>
              <a:rPr lang="en-US" altLang="zh-CN">
                <a:solidFill>
                  <a:schemeClr val="tx1"/>
                </a:solidFill>
              </a:rPr>
              <a:t>2.</a:t>
            </a:r>
            <a:r>
              <a:rPr lang="zh-CN" altLang="en-US">
                <a:solidFill>
                  <a:schemeClr val="tx1"/>
                </a:solidFill>
              </a:rPr>
              <a:t>纳税义务发生时间</a:t>
            </a:r>
            <a:endParaRPr lang="zh-CN" altLang="en-US">
              <a:solidFill>
                <a:schemeClr val="tx1"/>
              </a:solidFill>
            </a:endParaRPr>
          </a:p>
          <a:p>
            <a:pPr>
              <a:lnSpc>
                <a:spcPct val="110000"/>
              </a:lnSpc>
            </a:pPr>
            <a:r>
              <a:rPr lang="zh-CN" altLang="en-US">
                <a:solidFill>
                  <a:schemeClr val="tx1"/>
                </a:solidFill>
              </a:rPr>
              <a:t>（</a:t>
            </a:r>
            <a:r>
              <a:rPr lang="en-US" altLang="zh-CN">
                <a:solidFill>
                  <a:schemeClr val="tx1"/>
                </a:solidFill>
              </a:rPr>
              <a:t>1</a:t>
            </a:r>
            <a:r>
              <a:rPr lang="zh-CN" altLang="en-US">
                <a:solidFill>
                  <a:schemeClr val="tx1"/>
                </a:solidFill>
              </a:rPr>
              <a:t>）水资源税的纳税义务发生时间为纳税人取用水资源的当日</a:t>
            </a:r>
            <a:endParaRPr lang="zh-CN" altLang="en-US">
              <a:solidFill>
                <a:schemeClr val="tx1"/>
              </a:solidFill>
            </a:endParaRPr>
          </a:p>
          <a:p>
            <a:pPr>
              <a:lnSpc>
                <a:spcPct val="110000"/>
              </a:lnSpc>
            </a:pPr>
            <a:r>
              <a:rPr lang="zh-CN" altLang="en-US">
                <a:solidFill>
                  <a:schemeClr val="tx1"/>
                </a:solidFill>
              </a:rPr>
              <a:t>（</a:t>
            </a:r>
            <a:r>
              <a:rPr lang="en-US" altLang="zh-CN">
                <a:solidFill>
                  <a:schemeClr val="tx1"/>
                </a:solidFill>
              </a:rPr>
              <a:t>2</a:t>
            </a:r>
            <a:r>
              <a:rPr lang="zh-CN" altLang="en-US">
                <a:solidFill>
                  <a:schemeClr val="tx1"/>
                </a:solidFill>
              </a:rPr>
              <a:t>）未经批准取用水资源的，水资源税的纳税义务发生时间为水行政主管部门认定的纳税人实际取用水资源的当日</a:t>
            </a:r>
            <a:endParaRPr lang="zh-CN" altLang="en-US">
              <a:solidFill>
                <a:schemeClr val="tx1"/>
              </a:solidFill>
            </a:endParaRPr>
          </a:p>
          <a:p>
            <a:pPr>
              <a:lnSpc>
                <a:spcPct val="110000"/>
              </a:lnSpc>
            </a:pPr>
            <a:endParaRPr lang="zh-CN" altLang="en-US">
              <a:solidFill>
                <a:schemeClr val="tx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nSpc>
                <a:spcPct val="110000"/>
              </a:lnSpc>
            </a:pPr>
            <a:r>
              <a:rPr lang="en-US" altLang="zh-CN">
                <a:sym typeface="+mn-ea"/>
              </a:rPr>
              <a:t>3.</a:t>
            </a:r>
            <a:r>
              <a:rPr lang="zh-CN" altLang="en-US">
                <a:sym typeface="+mn-ea"/>
              </a:rPr>
              <a:t>纳税期限</a:t>
            </a:r>
            <a:endParaRPr lang="zh-CN" altLang="en-US">
              <a:solidFill>
                <a:schemeClr val="tx1"/>
              </a:solidFill>
            </a:endParaRPr>
          </a:p>
          <a:p>
            <a:pPr>
              <a:lnSpc>
                <a:spcPct val="110000"/>
              </a:lnSpc>
            </a:pPr>
            <a:r>
              <a:rPr lang="zh-CN" altLang="en-US">
                <a:sym typeface="+mn-ea"/>
              </a:rPr>
              <a:t>（</a:t>
            </a:r>
            <a:r>
              <a:rPr lang="en-US" altLang="zh-CN">
                <a:sym typeface="+mn-ea"/>
              </a:rPr>
              <a:t>1</a:t>
            </a:r>
            <a:r>
              <a:rPr lang="zh-CN" altLang="en-US">
                <a:sym typeface="+mn-ea"/>
              </a:rPr>
              <a:t>）水资源税按月或者按季申报缴纳，由主管税务机关根据实际情况确定。不能按固定期限计算缴纳的，可以按次申报缴纳。对超过规定限额的农业生产取用水，可以按年申报缴纳</a:t>
            </a:r>
            <a:endParaRPr lang="zh-CN" altLang="en-US">
              <a:solidFill>
                <a:schemeClr val="tx1"/>
              </a:solidFill>
            </a:endParaRPr>
          </a:p>
          <a:p>
            <a:pPr>
              <a:lnSpc>
                <a:spcPct val="110000"/>
              </a:lnSpc>
            </a:pPr>
            <a:r>
              <a:rPr lang="zh-CN" altLang="en-US">
                <a:sym typeface="+mn-ea"/>
              </a:rPr>
              <a:t>（</a:t>
            </a:r>
            <a:r>
              <a:rPr lang="en-US" altLang="zh-CN">
                <a:sym typeface="+mn-ea"/>
              </a:rPr>
              <a:t>2</a:t>
            </a:r>
            <a:r>
              <a:rPr lang="zh-CN" altLang="en-US">
                <a:sym typeface="+mn-ea"/>
              </a:rPr>
              <a:t>）纳税人按月或者按季申报缴纳的，应当自月度或者季度终了之日起十五日内，向税务机关办理纳税申报并缴纳税款；按次申报缴纳的，应当自纳税义务发生之日起十五日内，向税务机关办理纳税申报并缴纳税款；按年申报缴纳的，应当自年度终了之日起五个月内，向税务机关办理纳税申报并缴纳税款</a:t>
            </a:r>
            <a:endParaRPr lang="zh-CN" altLang="en-US">
              <a:sym typeface="+mn-ea"/>
            </a:endParaRPr>
          </a:p>
          <a:p>
            <a:pPr>
              <a:lnSpc>
                <a:spcPct val="110000"/>
              </a:lnSpc>
            </a:pPr>
            <a:r>
              <a:rPr lang="zh-CN" altLang="en-US"/>
              <a:t>纳税人申报水资源税时，应填写《水资源税税源明细表》，进行财产行为税综合申报</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a:bodyPr>
          <a:p>
            <a:pPr>
              <a:lnSpc>
                <a:spcPct val="110000"/>
              </a:lnSpc>
            </a:pPr>
            <a:r>
              <a:rPr lang="en-US" altLang="zh-CN"/>
              <a:t>4.</a:t>
            </a:r>
            <a:r>
              <a:rPr lang="zh-CN" altLang="en-US"/>
              <a:t>纳税地点</a:t>
            </a:r>
            <a:endParaRPr lang="zh-CN" altLang="en-US"/>
          </a:p>
          <a:p>
            <a:pPr>
              <a:lnSpc>
                <a:spcPct val="110000"/>
              </a:lnSpc>
            </a:pPr>
            <a:r>
              <a:rPr lang="zh-CN"/>
              <a:t>（</a:t>
            </a:r>
            <a:r>
              <a:rPr lang="en-US" altLang="zh-CN"/>
              <a:t>1</a:t>
            </a:r>
            <a:r>
              <a:rPr lang="zh-CN" altLang="en-US"/>
              <a:t>）纳税人应当向取水口所在地的税务机关申报缴纳水资源税</a:t>
            </a:r>
            <a:endParaRPr lang="zh-CN" altLang="en-US"/>
          </a:p>
          <a:p>
            <a:pPr>
              <a:lnSpc>
                <a:spcPct val="110000"/>
              </a:lnSpc>
            </a:pPr>
            <a:r>
              <a:rPr lang="zh-CN" altLang="en-US"/>
              <a:t>各省、自治区、直辖市行政区域内纳税地点确需调整的，由省级财政、税务、水行政主管部门确定</a:t>
            </a:r>
            <a:endParaRPr lang="en-US" altLang="zh-CN"/>
          </a:p>
          <a:p>
            <a:pPr>
              <a:lnSpc>
                <a:spcPct val="110000"/>
              </a:lnSpc>
            </a:pPr>
            <a:r>
              <a:rPr lang="zh-CN" altLang="en-US"/>
              <a:t>纳税人通过两个以上取水口取用水的，应当</a:t>
            </a:r>
            <a:r>
              <a:rPr lang="zh-CN" altLang="en-US">
                <a:solidFill>
                  <a:srgbClr val="FF0000"/>
                </a:solidFill>
              </a:rPr>
              <a:t>分别计量</a:t>
            </a:r>
            <a:r>
              <a:rPr lang="zh-CN" altLang="en-US"/>
              <a:t>每一个取水口的实际取用水量并申报缴纳水资源税。纳税人一个取水许可证上有多个取水口信息且适用同一税额标准，并由水行政主管部门合并下达许可水量或取水计划的，可以将该取水许可证上多个取水口的实际取用水量合并申报缴纳水资源税</a:t>
            </a:r>
            <a:r>
              <a:rPr lang="en-US" altLang="zh-CN"/>
              <a:t> </a:t>
            </a:r>
            <a:endParaRPr lang="zh-CN" altLang="en-US"/>
          </a:p>
          <a:p>
            <a:pPr>
              <a:lnSpc>
                <a:spcPct val="110000"/>
              </a:lnSpc>
            </a:pPr>
            <a:r>
              <a:rPr lang="zh-CN" altLang="en-US"/>
              <a:t>纳税人取得取水许可证的，其取水口按照取水许可证载明的取水口信息确定；纳税人未取得取水许可证的，其取水口按照水行政主管部门确定的取水口信息确定</a:t>
            </a:r>
            <a:endParaRPr lang="zh-CN" altLang="en-US"/>
          </a:p>
          <a:p>
            <a:pPr>
              <a:lnSpc>
                <a:spcPct val="110000"/>
              </a:lnSpc>
            </a:pPr>
            <a:r>
              <a:rPr lang="zh-CN" altLang="en-US"/>
              <a:t>各省（包括自治区、直辖市，下同）辖区内纳税人因取水口较多等原因确存在申报困难的，经省财政、税务、水行政主管部门同意后，可以汇总申报缴纳水资源税</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nSpc>
                <a:spcPct val="110000"/>
              </a:lnSpc>
            </a:pPr>
            <a:r>
              <a:rPr lang="zh-CN">
                <a:sym typeface="+mn-ea"/>
              </a:rPr>
              <a:t>（</a:t>
            </a:r>
            <a:r>
              <a:rPr lang="en-US" altLang="zh-CN">
                <a:sym typeface="+mn-ea"/>
              </a:rPr>
              <a:t>2</a:t>
            </a:r>
            <a:r>
              <a:rPr lang="zh-CN" altLang="en-US">
                <a:sym typeface="+mn-ea"/>
              </a:rPr>
              <a:t>）纳税人取用水工程管理单位跨省（自治区、直辖市）配置、调度的水资源，应当根据调入区域适用税额和实际取用水量，向调入区域所在地的税务机关申报缴纳水资源税</a:t>
            </a:r>
            <a:r>
              <a:rPr lang="en-US" altLang="zh-CN">
                <a:sym typeface="+mn-ea"/>
              </a:rPr>
              <a:t> </a:t>
            </a:r>
            <a:endParaRPr lang="zh-CN" altLang="en-US"/>
          </a:p>
          <a:p>
            <a:pPr>
              <a:lnSpc>
                <a:spcPct val="110000"/>
              </a:lnSpc>
            </a:pPr>
            <a:r>
              <a:rPr lang="zh-CN" altLang="en-US">
                <a:sym typeface="+mn-ea"/>
              </a:rPr>
              <a:t>纳税人取用水工程管理单位配置、调度的水资源，其纳税地点为接入水工程管理单位的取水口所在地</a:t>
            </a:r>
            <a:endParaRPr lang="zh-CN" altLang="en-US"/>
          </a:p>
          <a:p>
            <a:pPr>
              <a:lnSpc>
                <a:spcPct val="110000"/>
              </a:lnSpc>
            </a:pPr>
            <a:r>
              <a:rPr lang="zh-CN" altLang="en-US">
                <a:sym typeface="+mn-ea"/>
              </a:rPr>
              <a:t>（</a:t>
            </a:r>
            <a:r>
              <a:rPr lang="en-US" altLang="zh-CN">
                <a:sym typeface="+mn-ea"/>
              </a:rPr>
              <a:t>3</a:t>
            </a:r>
            <a:r>
              <a:rPr lang="zh-CN" altLang="en-US">
                <a:sym typeface="+mn-ea"/>
              </a:rPr>
              <a:t>）</a:t>
            </a:r>
            <a:r>
              <a:rPr lang="en-US" altLang="zh-CN">
                <a:sym typeface="+mn-ea"/>
              </a:rPr>
              <a:t> </a:t>
            </a:r>
            <a:r>
              <a:rPr lang="zh-CN" altLang="en-US">
                <a:sym typeface="+mn-ea"/>
              </a:rPr>
              <a:t>跨省（自治区、直辖市）水力发电取用水的水资源税在相关省份之间的分配比例，按照《财政部关于跨省区水电项目税收分配的指导意见》（财预〔</a:t>
            </a:r>
            <a:r>
              <a:rPr lang="en-US" altLang="zh-CN">
                <a:sym typeface="+mn-ea"/>
              </a:rPr>
              <a:t>2008</a:t>
            </a:r>
            <a:r>
              <a:rPr lang="zh-CN" altLang="en-US">
                <a:sym typeface="+mn-ea"/>
              </a:rPr>
              <a:t>〕</a:t>
            </a:r>
            <a:r>
              <a:rPr lang="en-US" altLang="zh-CN">
                <a:sym typeface="+mn-ea"/>
              </a:rPr>
              <a:t>84</a:t>
            </a:r>
            <a:r>
              <a:rPr lang="zh-CN" altLang="en-US">
                <a:sym typeface="+mn-ea"/>
              </a:rPr>
              <a:t>号）明确的增值税、企业所得税等税收分配办法确定。实施前，国家和相关省份已有明确分配比例的，仍按照原分配比例执行</a:t>
            </a:r>
            <a:r>
              <a:rPr lang="en-US" altLang="zh-CN">
                <a:sym typeface="+mn-ea"/>
              </a:rPr>
              <a:t> </a:t>
            </a:r>
            <a:endParaRPr lang="zh-CN" altLang="en-US"/>
          </a:p>
          <a:p>
            <a:pPr>
              <a:lnSpc>
                <a:spcPct val="110000"/>
              </a:lnSpc>
            </a:pPr>
            <a:r>
              <a:rPr lang="zh-CN" altLang="en-US">
                <a:sym typeface="+mn-ea"/>
              </a:rPr>
              <a:t>跨省（自治区、直辖市）水力发电取用水的纳税人应当按照前款规定的分配比例，</a:t>
            </a:r>
            <a:r>
              <a:rPr lang="zh-CN" altLang="en-US">
                <a:solidFill>
                  <a:srgbClr val="FF0000"/>
                </a:solidFill>
                <a:sym typeface="+mn-ea"/>
              </a:rPr>
              <a:t>分别</a:t>
            </a:r>
            <a:r>
              <a:rPr lang="zh-CN" altLang="en-US">
                <a:sym typeface="+mn-ea"/>
              </a:rPr>
              <a:t>向相关省份主管税务机关申报缴纳水资源税</a:t>
            </a:r>
            <a:r>
              <a:rPr lang="en-US" altLang="zh-CN">
                <a:sym typeface="+mn-ea"/>
              </a:rPr>
              <a:t> </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r>
              <a:rPr lang="zh-CN" altLang="en-US">
                <a:solidFill>
                  <a:srgbClr val="00B0F0"/>
                </a:solidFill>
              </a:rPr>
              <a:t>（二）政策规定</a:t>
            </a:r>
            <a:endParaRPr lang="zh-CN" altLang="en-US">
              <a:solidFill>
                <a:srgbClr val="00B0F0"/>
              </a:solidFill>
            </a:endParaRPr>
          </a:p>
          <a:p>
            <a:r>
              <a:rPr lang="zh-CN" altLang="en-US"/>
              <a:t>自2023年1月1日至2027年12月31日，</a:t>
            </a:r>
            <a:r>
              <a:rPr lang="zh-CN" altLang="en-US">
                <a:sym typeface="+mn-ea"/>
              </a:rPr>
              <a:t>集成电路企业、工业母机企业（</a:t>
            </a:r>
            <a:r>
              <a:rPr lang="en-US" altLang="zh-CN">
                <a:sym typeface="+mn-ea"/>
              </a:rPr>
              <a:t>15%</a:t>
            </a:r>
            <a:r>
              <a:rPr lang="zh-CN" altLang="en-US">
                <a:sym typeface="+mn-ea"/>
              </a:rPr>
              <a:t>）和先进制造业企业（</a:t>
            </a:r>
            <a:r>
              <a:rPr lang="en-US" altLang="zh-CN">
                <a:sym typeface="+mn-ea"/>
              </a:rPr>
              <a:t>5%</a:t>
            </a:r>
            <a:r>
              <a:rPr lang="zh-CN" altLang="en-US">
                <a:sym typeface="+mn-ea"/>
              </a:rPr>
              <a:t>），执行增值税加计抵减政策</a:t>
            </a:r>
            <a:endParaRPr lang="zh-CN" altLang="en-US">
              <a:sym typeface="+mn-ea"/>
            </a:endParaRPr>
          </a:p>
          <a:p>
            <a:r>
              <a:rPr lang="zh-CN" altLang="en-US"/>
              <a:t>不同于生产、生活性服务业增值税加计抵减政策，三项加计抵减政策均采取清单管理，清单内的纳税人进行纳税申报时，系统会弹出相关提示，引导纳税人申报享受对应的加计抵减政策，纳税人</a:t>
            </a:r>
            <a:r>
              <a:rPr lang="zh-CN" altLang="en-US">
                <a:solidFill>
                  <a:srgbClr val="FF0000"/>
                </a:solidFill>
              </a:rPr>
              <a:t>无需再提交相关声明</a:t>
            </a:r>
            <a:endParaRPr lang="zh-CN" altLang="en-US">
              <a:solidFill>
                <a:srgbClr val="FF0000"/>
              </a:solidFill>
            </a:endParaRPr>
          </a:p>
          <a:p>
            <a:r>
              <a:rPr lang="zh-CN" altLang="en-US"/>
              <a:t>1.列入享受的清单</a:t>
            </a:r>
            <a:endParaRPr lang="zh-CN" altLang="en-US"/>
          </a:p>
          <a:p>
            <a:r>
              <a:rPr lang="zh-CN" altLang="en-US"/>
              <a:t>（</a:t>
            </a:r>
            <a:r>
              <a:rPr lang="en-US" altLang="zh-CN"/>
              <a:t>1</a:t>
            </a:r>
            <a:r>
              <a:rPr lang="zh-CN" altLang="en-US"/>
              <a:t>）</a:t>
            </a:r>
            <a:r>
              <a:rPr lang="zh-CN" altLang="en-US">
                <a:sym typeface="+mn-ea"/>
              </a:rPr>
              <a:t>集成电路企业、工业母机企业确定程序</a:t>
            </a:r>
            <a:endParaRPr lang="zh-CN" altLang="en-US">
              <a:sym typeface="+mn-ea"/>
            </a:endParaRPr>
          </a:p>
          <a:p>
            <a:r>
              <a:rPr lang="zh-CN" altLang="en-US">
                <a:sym typeface="+mn-ea"/>
              </a:rPr>
              <a:t>每年时间会有差异，注意</a:t>
            </a:r>
            <a:r>
              <a:rPr lang="zh-CN" altLang="en-US">
                <a:solidFill>
                  <a:srgbClr val="FF0000"/>
                </a:solidFill>
                <a:sym typeface="+mn-ea"/>
              </a:rPr>
              <a:t>及时申请（申报）</a:t>
            </a:r>
            <a:endParaRPr lang="zh-CN" altLang="en-US"/>
          </a:p>
          <a:p>
            <a:r>
              <a:rPr lang="zh-CN" altLang="en-US"/>
              <a:t>企业申请</a:t>
            </a:r>
            <a:r>
              <a:rPr lang="en-US" altLang="zh-CN"/>
              <a:t>——</a:t>
            </a:r>
            <a:r>
              <a:rPr lang="zh-CN" altLang="en-US"/>
              <a:t>地方初核推荐</a:t>
            </a:r>
            <a:r>
              <a:rPr lang="en-US" altLang="zh-CN"/>
              <a:t>——</a:t>
            </a:r>
            <a:r>
              <a:rPr lang="zh-CN" altLang="en-US"/>
              <a:t>第三方复核</a:t>
            </a:r>
            <a:r>
              <a:rPr lang="en-US" altLang="zh-CN"/>
              <a:t>——</a:t>
            </a:r>
            <a:r>
              <a:rPr lang="zh-CN" altLang="en-US"/>
              <a:t>确定最终清单</a:t>
            </a:r>
            <a:r>
              <a:rPr lang="en-US" altLang="zh-CN"/>
              <a:t>——</a:t>
            </a:r>
            <a:r>
              <a:rPr lang="zh-CN" altLang="en-US"/>
              <a:t>申报系统查询</a:t>
            </a:r>
            <a:endParaRPr lang="zh-CN" altLang="en-US"/>
          </a:p>
          <a:p>
            <a:endParaRPr lang="zh-CN" altLang="en-US">
              <a:solidFill>
                <a:srgbClr val="FF0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水资源税</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ltLang="zh-CN"/>
              <a:t>5.</a:t>
            </a:r>
            <a:r>
              <a:rPr lang="zh-CN" altLang="en-US"/>
              <a:t>取水计量设施（器具）</a:t>
            </a:r>
            <a:endParaRPr lang="zh-CN" altLang="en-US"/>
          </a:p>
          <a:p>
            <a:r>
              <a:rPr lang="zh-CN" altLang="en-US"/>
              <a:t>纳税人应当按规定安装符合国家计量标准的取水计量设施（器具），并做好取水计量设施（器具）的运行维护、检定或校准、计量质量保证与控制，对其取水计量数据的真实性、准确性、完整性、合法性负责。纳税人应当在申报纳税时，按规定同步将取水计量数据通过取用水管理平台等渠道报送水行政主管部门</a:t>
            </a:r>
            <a:r>
              <a:rPr lang="en-US" altLang="zh-CN"/>
              <a:t> </a:t>
            </a:r>
            <a:endParaRPr lang="zh-CN" altLang="en-US"/>
          </a:p>
          <a:p>
            <a:r>
              <a:rPr lang="zh-CN" altLang="en-US"/>
              <a:t>水行政主管部门应当会同有关部门加强取用水计量监管，定期对纳税人取水计量的规范性进行检查，并将检查结果及时告知税务机关。检查发现问题或取水计量设施（器具）安装运行不正常的，水行政主管部门应当及时告知纳税人并督促其尽快整改；检查未发现问题且取水计量设施（器具）安装运行正常的，税务机关按照取水计量数据征收水资源税</a:t>
            </a:r>
            <a:endParaRPr lang="zh-CN" altLang="en-US"/>
          </a:p>
          <a:p>
            <a:r>
              <a:rPr lang="en-US" altLang="zh-CN"/>
              <a:t>6.</a:t>
            </a:r>
            <a:r>
              <a:rPr lang="zh-CN" altLang="en-US">
                <a:sym typeface="+mn-ea"/>
              </a:rPr>
              <a:t>城镇公共供水企业</a:t>
            </a:r>
            <a:r>
              <a:rPr lang="zh-CN" altLang="en-US"/>
              <a:t>发票开具</a:t>
            </a:r>
            <a:endParaRPr lang="zh-CN" altLang="en-US"/>
          </a:p>
          <a:p>
            <a:r>
              <a:rPr lang="zh-CN" altLang="en-US"/>
              <a:t>城镇公共供水企业缴纳的水资源税不计入自来水价格，在终端综合水价中单列，并可以在增值税计税依据中扣除，按照</a:t>
            </a:r>
            <a:r>
              <a:rPr lang="en-US" altLang="zh-CN"/>
              <a:t>“</a:t>
            </a:r>
            <a:r>
              <a:rPr lang="zh-CN" altLang="en-US"/>
              <a:t>不征增值税自来水</a:t>
            </a:r>
            <a:r>
              <a:rPr lang="en-US" altLang="zh-CN"/>
              <a:t>”</a:t>
            </a:r>
            <a:r>
              <a:rPr lang="zh-CN" altLang="en-US"/>
              <a:t>项目开具普通发票</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其他税费</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20000"/>
          </a:bodyPr>
          <a:p>
            <a:pPr>
              <a:lnSpc>
                <a:spcPct val="110000"/>
              </a:lnSpc>
            </a:pPr>
            <a:r>
              <a:rPr lang="zh-CN" altLang="en-US">
                <a:solidFill>
                  <a:srgbClr val="FF0000"/>
                </a:solidFill>
              </a:rPr>
              <a:t>一</a:t>
            </a:r>
            <a:r>
              <a:rPr lang="en-US" altLang="zh-CN">
                <a:solidFill>
                  <a:srgbClr val="FF0000"/>
                </a:solidFill>
              </a:rPr>
              <a:t>.</a:t>
            </a:r>
            <a:r>
              <a:rPr lang="zh-CN" altLang="en-US">
                <a:solidFill>
                  <a:srgbClr val="FF0000"/>
                </a:solidFill>
              </a:rPr>
              <a:t>经营性文化事业单位转制税收优惠</a:t>
            </a:r>
            <a:endParaRPr lang="zh-CN" altLang="en-US">
              <a:solidFill>
                <a:srgbClr val="FF0000"/>
              </a:solidFill>
            </a:endParaRPr>
          </a:p>
          <a:p>
            <a:pPr>
              <a:lnSpc>
                <a:spcPct val="110000"/>
              </a:lnSpc>
            </a:pPr>
            <a:r>
              <a:rPr lang="zh-CN" altLang="en-US">
                <a:solidFill>
                  <a:srgbClr val="00B0F0"/>
                </a:solidFill>
              </a:rPr>
              <a:t>（一）相关政策</a:t>
            </a:r>
            <a:endParaRPr lang="zh-CN" altLang="en-US">
              <a:solidFill>
                <a:srgbClr val="00B0F0"/>
              </a:solidFill>
            </a:endParaRPr>
          </a:p>
          <a:p>
            <a:pPr>
              <a:lnSpc>
                <a:spcPct val="110000"/>
              </a:lnSpc>
            </a:pPr>
            <a:r>
              <a:rPr lang="zh-CN" altLang="en-US">
                <a:solidFill>
                  <a:schemeClr val="tx1"/>
                </a:solidFill>
              </a:rPr>
              <a:t>财政部</a:t>
            </a:r>
            <a:r>
              <a:rPr lang="en-US" altLang="zh-CN">
                <a:solidFill>
                  <a:schemeClr val="tx1"/>
                </a:solidFill>
              </a:rPr>
              <a:t> </a:t>
            </a:r>
            <a:r>
              <a:rPr lang="zh-CN" altLang="en-US">
                <a:solidFill>
                  <a:schemeClr val="tx1"/>
                </a:solidFill>
              </a:rPr>
              <a:t>税务总局</a:t>
            </a:r>
            <a:r>
              <a:rPr lang="en-US" altLang="zh-CN">
                <a:solidFill>
                  <a:schemeClr val="tx1"/>
                </a:solidFill>
              </a:rPr>
              <a:t> </a:t>
            </a:r>
            <a:r>
              <a:rPr lang="zh-CN" altLang="en-US">
                <a:solidFill>
                  <a:schemeClr val="tx1"/>
                </a:solidFill>
              </a:rPr>
              <a:t>中央宣传部关于文化体制改革中经营性文化事业单位转制为企业税收政策的公告（财政部</a:t>
            </a:r>
            <a:r>
              <a:rPr lang="en-US" altLang="zh-CN">
                <a:solidFill>
                  <a:schemeClr val="tx1"/>
                </a:solidFill>
              </a:rPr>
              <a:t> </a:t>
            </a:r>
            <a:r>
              <a:rPr lang="zh-CN" altLang="en-US">
                <a:solidFill>
                  <a:schemeClr val="tx1"/>
                </a:solidFill>
              </a:rPr>
              <a:t>税务总局</a:t>
            </a:r>
            <a:r>
              <a:rPr lang="en-US" altLang="zh-CN">
                <a:solidFill>
                  <a:schemeClr val="tx1"/>
                </a:solidFill>
              </a:rPr>
              <a:t> </a:t>
            </a:r>
            <a:r>
              <a:rPr lang="zh-CN" altLang="en-US">
                <a:solidFill>
                  <a:schemeClr val="tx1"/>
                </a:solidFill>
              </a:rPr>
              <a:t>中央宣传部公告</a:t>
            </a:r>
            <a:r>
              <a:rPr lang="en-US" altLang="zh-CN">
                <a:solidFill>
                  <a:schemeClr val="tx1"/>
                </a:solidFill>
              </a:rPr>
              <a:t>2024</a:t>
            </a:r>
            <a:r>
              <a:rPr lang="zh-CN" altLang="en-US">
                <a:solidFill>
                  <a:schemeClr val="tx1"/>
                </a:solidFill>
              </a:rPr>
              <a:t>年第</a:t>
            </a:r>
            <a:r>
              <a:rPr lang="en-US" altLang="zh-CN">
                <a:solidFill>
                  <a:schemeClr val="tx1"/>
                </a:solidFill>
              </a:rPr>
              <a:t>20</a:t>
            </a:r>
            <a:r>
              <a:rPr lang="zh-CN" altLang="en-US">
                <a:solidFill>
                  <a:schemeClr val="tx1"/>
                </a:solidFill>
              </a:rPr>
              <a:t>号）</a:t>
            </a:r>
            <a:endParaRPr lang="zh-CN" altLang="en-US">
              <a:solidFill>
                <a:schemeClr val="tx1"/>
              </a:solidFill>
            </a:endParaRPr>
          </a:p>
          <a:p>
            <a:pPr>
              <a:lnSpc>
                <a:spcPct val="110000"/>
              </a:lnSpc>
            </a:pPr>
            <a:r>
              <a:rPr lang="zh-CN" altLang="en-US">
                <a:solidFill>
                  <a:srgbClr val="00B0F0"/>
                </a:solidFill>
              </a:rPr>
              <a:t>（二）政策规定</a:t>
            </a:r>
            <a:endParaRPr lang="zh-CN" altLang="en-US">
              <a:solidFill>
                <a:srgbClr val="00B0F0"/>
              </a:solidFill>
            </a:endParaRPr>
          </a:p>
          <a:p>
            <a:pPr>
              <a:lnSpc>
                <a:spcPct val="110000"/>
              </a:lnSpc>
            </a:pPr>
            <a:r>
              <a:rPr lang="zh-CN" altLang="en-US"/>
              <a:t>1.经营性文化事业单位于2022年12月31日前转制为企业的，自转制注册之日起至2027年12月31日</a:t>
            </a:r>
            <a:r>
              <a:rPr lang="zh-CN" altLang="en-US">
                <a:solidFill>
                  <a:srgbClr val="FF0000"/>
                </a:solidFill>
              </a:rPr>
              <a:t>免征企业所得税</a:t>
            </a:r>
            <a:endParaRPr lang="zh-CN" altLang="en-US">
              <a:solidFill>
                <a:srgbClr val="FF0000"/>
              </a:solidFill>
            </a:endParaRPr>
          </a:p>
          <a:p>
            <a:pPr>
              <a:lnSpc>
                <a:spcPct val="110000"/>
              </a:lnSpc>
            </a:pPr>
            <a:r>
              <a:rPr lang="en-US" altLang="zh-CN"/>
              <a:t>2.</a:t>
            </a:r>
            <a:r>
              <a:rPr lang="zh-CN" altLang="en-US"/>
              <a:t>由财政部门拨付事业经费的文化单位于2022年12月31日前转制为企业的，自转制注册之日起至2027年12月31日对其自用房产</a:t>
            </a:r>
            <a:r>
              <a:rPr lang="zh-CN" altLang="en-US">
                <a:solidFill>
                  <a:srgbClr val="FF0000"/>
                </a:solidFill>
              </a:rPr>
              <a:t>免征房产税</a:t>
            </a:r>
            <a:endParaRPr lang="zh-CN" altLang="en-US">
              <a:solidFill>
                <a:srgbClr val="FF0000"/>
              </a:solidFill>
            </a:endParaRPr>
          </a:p>
          <a:p>
            <a:pPr>
              <a:lnSpc>
                <a:spcPct val="110000"/>
              </a:lnSpc>
            </a:pPr>
            <a:r>
              <a:rPr lang="zh-CN" altLang="en-US"/>
              <a:t>经营性文化事业单位，是指从事新闻出版、广播影视和文化艺术的事业单位</a:t>
            </a:r>
            <a:endParaRPr lang="zh-CN" altLang="en-US"/>
          </a:p>
          <a:p>
            <a:pPr>
              <a:lnSpc>
                <a:spcPct val="110000"/>
              </a:lnSpc>
            </a:pPr>
            <a:r>
              <a:rPr lang="zh-CN" altLang="en-US"/>
              <a:t>转制包括整体转制和剥离转制</a:t>
            </a:r>
            <a:endParaRPr lang="zh-CN" altLang="en-US"/>
          </a:p>
          <a:p>
            <a:pPr>
              <a:lnSpc>
                <a:spcPct val="110000"/>
              </a:lnSpc>
            </a:pPr>
            <a:r>
              <a:rPr lang="zh-CN" altLang="en-US"/>
              <a:t>转制注册之日，是指经营性文化事业单位转制为企业并进行企业法人登记之日。对于经营性文化事业单位转制前已进行企业法人登记的，则按注销事业单位法人登记之日，或核销事业编制的批复之日</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rPr>
              <a:t>其他税费</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a:xfrm>
            <a:off x="317153" y="616527"/>
            <a:ext cx="11270673" cy="6028748"/>
          </a:xfrm>
        </p:spPr>
        <p:txBody>
          <a:bodyPr>
            <a:noAutofit/>
          </a:bodyPr>
          <a:p>
            <a:pPr>
              <a:lnSpc>
                <a:spcPct val="80000"/>
              </a:lnSpc>
            </a:pPr>
            <a:r>
              <a:rPr lang="zh-CN" altLang="en-US">
                <a:solidFill>
                  <a:srgbClr val="FF0000"/>
                </a:solidFill>
              </a:rPr>
              <a:t>二</a:t>
            </a:r>
            <a:r>
              <a:rPr lang="en-US" altLang="zh-CN">
                <a:solidFill>
                  <a:srgbClr val="FF0000"/>
                </a:solidFill>
              </a:rPr>
              <a:t>.</a:t>
            </a:r>
            <a:r>
              <a:rPr lang="zh-CN" altLang="en-US">
                <a:solidFill>
                  <a:srgbClr val="FF0000"/>
                </a:solidFill>
              </a:rPr>
              <a:t>企业改制重组及事业单位改制印花税</a:t>
            </a:r>
            <a:endParaRPr lang="zh-CN" altLang="en-US">
              <a:solidFill>
                <a:srgbClr val="FF0000"/>
              </a:solidFill>
            </a:endParaRPr>
          </a:p>
          <a:p>
            <a:pPr>
              <a:lnSpc>
                <a:spcPct val="80000"/>
              </a:lnSpc>
            </a:pPr>
            <a:r>
              <a:rPr lang="zh-CN" altLang="en-US">
                <a:solidFill>
                  <a:srgbClr val="00B0F0"/>
                </a:solidFill>
              </a:rPr>
              <a:t>（一）相关政策</a:t>
            </a:r>
            <a:endParaRPr lang="zh-CN" altLang="en-US">
              <a:solidFill>
                <a:srgbClr val="00B0F0"/>
              </a:solidFill>
            </a:endParaRPr>
          </a:p>
          <a:p>
            <a:pPr>
              <a:lnSpc>
                <a:spcPct val="80000"/>
              </a:lnSpc>
            </a:pPr>
            <a:r>
              <a:rPr lang="zh-CN" altLang="en-US">
                <a:solidFill>
                  <a:schemeClr val="tx1"/>
                </a:solidFill>
              </a:rPr>
              <a:t>财政部</a:t>
            </a:r>
            <a:r>
              <a:rPr lang="en-US" altLang="zh-CN">
                <a:solidFill>
                  <a:schemeClr val="tx1"/>
                </a:solidFill>
              </a:rPr>
              <a:t> </a:t>
            </a:r>
            <a:r>
              <a:rPr lang="zh-CN" altLang="en-US">
                <a:solidFill>
                  <a:schemeClr val="tx1"/>
                </a:solidFill>
              </a:rPr>
              <a:t>税务总局关于企业改制重组及事业单位改制有关印花税政策的公告（财政部</a:t>
            </a:r>
            <a:r>
              <a:rPr lang="en-US" altLang="zh-CN">
                <a:solidFill>
                  <a:schemeClr val="tx1"/>
                </a:solidFill>
              </a:rPr>
              <a:t> </a:t>
            </a:r>
            <a:r>
              <a:rPr lang="zh-CN" altLang="en-US">
                <a:solidFill>
                  <a:schemeClr val="tx1"/>
                </a:solidFill>
              </a:rPr>
              <a:t>税务总局公告</a:t>
            </a:r>
            <a:r>
              <a:rPr lang="en-US" altLang="zh-CN">
                <a:solidFill>
                  <a:schemeClr val="tx1"/>
                </a:solidFill>
              </a:rPr>
              <a:t>2024</a:t>
            </a:r>
            <a:r>
              <a:rPr lang="zh-CN" altLang="en-US">
                <a:solidFill>
                  <a:schemeClr val="tx1"/>
                </a:solidFill>
              </a:rPr>
              <a:t>年第</a:t>
            </a:r>
            <a:r>
              <a:rPr lang="en-US" altLang="zh-CN">
                <a:solidFill>
                  <a:schemeClr val="tx1"/>
                </a:solidFill>
              </a:rPr>
              <a:t>14</a:t>
            </a:r>
            <a:r>
              <a:rPr lang="zh-CN" altLang="en-US">
                <a:solidFill>
                  <a:schemeClr val="tx1"/>
                </a:solidFill>
              </a:rPr>
              <a:t>号）</a:t>
            </a:r>
            <a:endParaRPr lang="zh-CN" altLang="en-US">
              <a:solidFill>
                <a:schemeClr val="tx1"/>
              </a:solidFill>
            </a:endParaRPr>
          </a:p>
          <a:p>
            <a:pPr algn="l">
              <a:lnSpc>
                <a:spcPct val="80000"/>
              </a:lnSpc>
              <a:buClrTx/>
              <a:buSzTx/>
            </a:pPr>
            <a:r>
              <a:rPr lang="zh-CN" altLang="en-US">
                <a:solidFill>
                  <a:srgbClr val="00B0F0"/>
                </a:solidFill>
              </a:rPr>
              <a:t>（二）政策规定</a:t>
            </a:r>
            <a:endParaRPr lang="zh-CN" altLang="en-US">
              <a:solidFill>
                <a:srgbClr val="00B0F0"/>
              </a:solidFill>
            </a:endParaRPr>
          </a:p>
          <a:p>
            <a:pPr algn="l">
              <a:lnSpc>
                <a:spcPct val="80000"/>
              </a:lnSpc>
              <a:buClrTx/>
              <a:buSzTx/>
            </a:pPr>
            <a:r>
              <a:rPr lang="zh-CN" altLang="en-US"/>
              <a:t>1.执行时间</a:t>
            </a:r>
            <a:endParaRPr lang="zh-CN" altLang="en-US"/>
          </a:p>
          <a:p>
            <a:pPr algn="l">
              <a:lnSpc>
                <a:spcPct val="80000"/>
              </a:lnSpc>
              <a:buClrTx/>
              <a:buSzTx/>
            </a:pPr>
            <a:r>
              <a:rPr lang="zh-CN" altLang="en-US"/>
              <a:t>自</a:t>
            </a:r>
            <a:r>
              <a:rPr lang="en-US" altLang="zh-CN"/>
              <a:t>2024</a:t>
            </a:r>
            <a:r>
              <a:rPr lang="zh-CN" altLang="en-US"/>
              <a:t>年</a:t>
            </a:r>
            <a:r>
              <a:rPr lang="en-US" altLang="zh-CN"/>
              <a:t>10</a:t>
            </a:r>
            <a:r>
              <a:rPr lang="zh-CN" altLang="en-US"/>
              <a:t>月</a:t>
            </a:r>
            <a:r>
              <a:rPr lang="en-US" altLang="zh-CN"/>
              <a:t>1</a:t>
            </a:r>
            <a:r>
              <a:rPr lang="zh-CN" altLang="en-US"/>
              <a:t>日起执行至</a:t>
            </a:r>
            <a:r>
              <a:rPr lang="en-US" altLang="zh-CN"/>
              <a:t>2027</a:t>
            </a:r>
            <a:r>
              <a:rPr lang="zh-CN" altLang="en-US"/>
              <a:t>年</a:t>
            </a:r>
            <a:r>
              <a:rPr lang="en-US" altLang="zh-CN"/>
              <a:t>12</a:t>
            </a:r>
            <a:r>
              <a:rPr lang="zh-CN" altLang="en-US"/>
              <a:t>月</a:t>
            </a:r>
            <a:r>
              <a:rPr lang="en-US" altLang="zh-CN"/>
              <a:t>31</a:t>
            </a:r>
            <a:r>
              <a:rPr lang="zh-CN" altLang="en-US"/>
              <a:t>日</a:t>
            </a:r>
            <a:endParaRPr lang="zh-CN" altLang="en-US"/>
          </a:p>
          <a:p>
            <a:pPr algn="l">
              <a:lnSpc>
                <a:spcPct val="80000"/>
              </a:lnSpc>
              <a:buClrTx/>
              <a:buSzTx/>
            </a:pPr>
            <a:r>
              <a:rPr lang="en-US" altLang="zh-CN"/>
              <a:t>2.</a:t>
            </a:r>
            <a:r>
              <a:rPr lang="zh-CN" altLang="en-US"/>
              <a:t>相关概念</a:t>
            </a:r>
            <a:endParaRPr lang="zh-CN" altLang="en-US"/>
          </a:p>
          <a:p>
            <a:pPr algn="l">
              <a:lnSpc>
                <a:spcPct val="80000"/>
              </a:lnSpc>
              <a:buClrTx/>
              <a:buSzTx/>
            </a:pPr>
            <a:r>
              <a:rPr lang="zh-CN" altLang="en-US"/>
              <a:t>（</a:t>
            </a:r>
            <a:r>
              <a:rPr lang="en-US" altLang="zh-CN"/>
              <a:t>1</a:t>
            </a:r>
            <a:r>
              <a:rPr lang="zh-CN" altLang="en-US"/>
              <a:t>）企业改制</a:t>
            </a:r>
            <a:endParaRPr lang="zh-CN" altLang="en-US"/>
          </a:p>
          <a:p>
            <a:pPr algn="l">
              <a:lnSpc>
                <a:spcPct val="80000"/>
              </a:lnSpc>
              <a:buClrTx/>
              <a:buSzTx/>
            </a:pPr>
            <a:r>
              <a:rPr lang="zh-CN" altLang="en-US"/>
              <a:t>具体包括非公司制企业改制为有限责任公司或者股份有限公司，有限责任公司变更为股份有限公司，股份有限公司变更为有限责任公司。同时，原企业</a:t>
            </a:r>
            <a:r>
              <a:rPr lang="zh-CN" altLang="en-US">
                <a:solidFill>
                  <a:srgbClr val="FF0000"/>
                </a:solidFill>
              </a:rPr>
              <a:t>投资主体存续</a:t>
            </a:r>
            <a:r>
              <a:rPr lang="zh-CN" altLang="en-US"/>
              <a:t>并在改制（变更）后的公司中所持股权（股份）比例</a:t>
            </a:r>
            <a:r>
              <a:rPr lang="zh-CN" altLang="en-US">
                <a:solidFill>
                  <a:srgbClr val="FF0000"/>
                </a:solidFill>
              </a:rPr>
              <a:t>超过</a:t>
            </a:r>
            <a:r>
              <a:rPr lang="en-US" altLang="zh-CN">
                <a:solidFill>
                  <a:srgbClr val="FF0000"/>
                </a:solidFill>
              </a:rPr>
              <a:t>75%</a:t>
            </a:r>
            <a:r>
              <a:rPr lang="zh-CN" altLang="en-US"/>
              <a:t>，且改制（变更）后公司承继原企业权利、义务</a:t>
            </a:r>
            <a:br>
              <a:rPr lang="zh-CN" altLang="en-US"/>
            </a:br>
            <a:r>
              <a:rPr lang="zh-CN" altLang="en-US">
                <a:sym typeface="+mn-ea"/>
              </a:rPr>
              <a:t>（</a:t>
            </a:r>
            <a:r>
              <a:rPr lang="en-US" altLang="zh-CN">
                <a:sym typeface="+mn-ea"/>
              </a:rPr>
              <a:t>2</a:t>
            </a:r>
            <a:r>
              <a:rPr lang="zh-CN" altLang="en-US">
                <a:sym typeface="+mn-ea"/>
              </a:rPr>
              <a:t>）事业单位改制</a:t>
            </a:r>
            <a:endParaRPr lang="zh-CN" altLang="en-US">
              <a:sym typeface="+mn-ea"/>
            </a:endParaRPr>
          </a:p>
          <a:p>
            <a:pPr algn="l">
              <a:lnSpc>
                <a:spcPct val="80000"/>
              </a:lnSpc>
              <a:buClrTx/>
              <a:buSzTx/>
            </a:pPr>
            <a:r>
              <a:rPr lang="zh-CN" altLang="en-US">
                <a:sym typeface="+mn-ea"/>
              </a:rPr>
              <a:t>是指事业单位按照国家有关规定改制为企业，</a:t>
            </a:r>
            <a:r>
              <a:rPr lang="zh-CN" altLang="en-US">
                <a:solidFill>
                  <a:srgbClr val="FF0000"/>
                </a:solidFill>
                <a:sym typeface="+mn-ea"/>
              </a:rPr>
              <a:t>原出资人</a:t>
            </a:r>
            <a:r>
              <a:rPr lang="zh-CN" altLang="en-US">
                <a:sym typeface="+mn-ea"/>
              </a:rPr>
              <a:t>（包括履行国有资产出资人职责的单位）</a:t>
            </a:r>
            <a:r>
              <a:rPr lang="zh-CN" altLang="en-US">
                <a:solidFill>
                  <a:srgbClr val="FF0000"/>
                </a:solidFill>
                <a:sym typeface="+mn-ea"/>
              </a:rPr>
              <a:t>存续</a:t>
            </a:r>
            <a:r>
              <a:rPr lang="zh-CN" altLang="en-US">
                <a:sym typeface="+mn-ea"/>
              </a:rPr>
              <a:t>并在改制后的企业中出资（股权、股份）比例</a:t>
            </a:r>
            <a:r>
              <a:rPr lang="zh-CN" altLang="en-US">
                <a:solidFill>
                  <a:srgbClr val="FF0000"/>
                </a:solidFill>
                <a:sym typeface="+mn-ea"/>
              </a:rPr>
              <a:t>超过</a:t>
            </a:r>
            <a:r>
              <a:rPr lang="en-US" altLang="zh-CN">
                <a:solidFill>
                  <a:srgbClr val="FF0000"/>
                </a:solidFill>
                <a:sym typeface="+mn-ea"/>
              </a:rPr>
              <a:t>50%</a:t>
            </a:r>
            <a:endParaRPr lang="zh-CN" altLang="en-US"/>
          </a:p>
          <a:p>
            <a:pPr algn="l">
              <a:lnSpc>
                <a:spcPct val="100000"/>
              </a:lnSpc>
              <a:buClrTx/>
              <a:buSzTx/>
            </a:pPr>
            <a:endParaRPr lang="zh-CN" altLang="en-US">
              <a:solidFill>
                <a:srgbClr val="FF000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其他税费</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gn="l">
              <a:buClrTx/>
              <a:buSzTx/>
            </a:pPr>
            <a:r>
              <a:rPr lang="zh-CN">
                <a:sym typeface="+mn-ea"/>
              </a:rPr>
              <a:t>（</a:t>
            </a:r>
            <a:r>
              <a:rPr lang="en-US" altLang="zh-CN">
                <a:sym typeface="+mn-ea"/>
              </a:rPr>
              <a:t>3</a:t>
            </a:r>
            <a:r>
              <a:rPr lang="zh-CN" altLang="en-US">
                <a:sym typeface="+mn-ea"/>
              </a:rPr>
              <a:t>）企业重组</a:t>
            </a:r>
            <a:endParaRPr lang="zh-CN" altLang="en-US">
              <a:sym typeface="+mn-ea"/>
            </a:endParaRPr>
          </a:p>
          <a:p>
            <a:pPr algn="l">
              <a:buClrTx/>
              <a:buSzTx/>
            </a:pPr>
            <a:r>
              <a:rPr lang="zh-CN" altLang="en-US">
                <a:sym typeface="+mn-ea"/>
              </a:rPr>
              <a:t>包括合并、分立、其他资产或股权出资和划转、债务重组等。</a:t>
            </a:r>
            <a:endParaRPr lang="zh-CN" altLang="en-US"/>
          </a:p>
          <a:p>
            <a:pPr algn="l">
              <a:buClrTx/>
              <a:buSzTx/>
            </a:pPr>
            <a:r>
              <a:rPr lang="zh-CN" altLang="en-US">
                <a:sym typeface="+mn-ea"/>
              </a:rPr>
              <a:t>合并，是指两个或两个以上的公司，依照法律规定、合同约定，合并为一个公司，且</a:t>
            </a:r>
            <a:r>
              <a:rPr lang="zh-CN" altLang="en-US">
                <a:solidFill>
                  <a:srgbClr val="FF0000"/>
                </a:solidFill>
                <a:sym typeface="+mn-ea"/>
              </a:rPr>
              <a:t>原投资主体存续</a:t>
            </a:r>
            <a:r>
              <a:rPr lang="zh-CN" altLang="en-US">
                <a:sym typeface="+mn-ea"/>
              </a:rPr>
              <a:t>。母公司与其全资子公司相互吸收合并的，适用该款规定</a:t>
            </a:r>
            <a:r>
              <a:rPr lang="en-US" altLang="zh-CN">
                <a:sym typeface="+mn-ea"/>
              </a:rPr>
              <a:t> </a:t>
            </a:r>
            <a:endParaRPr lang="zh-CN" altLang="en-US"/>
          </a:p>
          <a:p>
            <a:pPr algn="l">
              <a:buClrTx/>
              <a:buSzTx/>
            </a:pPr>
            <a:r>
              <a:rPr lang="zh-CN" altLang="en-US">
                <a:sym typeface="+mn-ea"/>
              </a:rPr>
              <a:t>分立，是指公司依照法律规定、合同约定分立为两个或两个以上与原公司</a:t>
            </a:r>
            <a:r>
              <a:rPr lang="zh-CN" altLang="en-US">
                <a:solidFill>
                  <a:srgbClr val="FF0000"/>
                </a:solidFill>
                <a:sym typeface="+mn-ea"/>
              </a:rPr>
              <a:t>投资主体相同</a:t>
            </a:r>
            <a:r>
              <a:rPr lang="zh-CN" altLang="en-US">
                <a:sym typeface="+mn-ea"/>
              </a:rPr>
              <a:t>的公司</a:t>
            </a:r>
            <a:endParaRPr lang="zh-CN" altLang="en-US">
              <a:sym typeface="+mn-ea"/>
            </a:endParaRPr>
          </a:p>
          <a:p>
            <a:pPr algn="l">
              <a:buClrTx/>
              <a:buSzTx/>
            </a:pPr>
            <a:r>
              <a:rPr lang="zh-CN" altLang="en-US">
                <a:sym typeface="+mn-ea"/>
              </a:rPr>
              <a:t>（</a:t>
            </a:r>
            <a:r>
              <a:rPr lang="en-US" altLang="zh-CN">
                <a:sym typeface="+mn-ea"/>
              </a:rPr>
              <a:t>4</a:t>
            </a:r>
            <a:r>
              <a:rPr lang="zh-CN" altLang="en-US">
                <a:sym typeface="+mn-ea"/>
              </a:rPr>
              <a:t>）投资主体存续</a:t>
            </a:r>
            <a:endParaRPr lang="zh-CN" altLang="en-US">
              <a:sym typeface="+mn-ea"/>
            </a:endParaRPr>
          </a:p>
          <a:p>
            <a:pPr algn="l">
              <a:buClrTx/>
              <a:buSzTx/>
            </a:pPr>
            <a:r>
              <a:rPr lang="zh-CN" altLang="en-US">
                <a:sym typeface="+mn-ea"/>
              </a:rPr>
              <a:t>是指原改制、重组企业出资人必须</a:t>
            </a:r>
            <a:r>
              <a:rPr lang="zh-CN" altLang="en-US">
                <a:solidFill>
                  <a:srgbClr val="FF0000"/>
                </a:solidFill>
                <a:sym typeface="+mn-ea"/>
              </a:rPr>
              <a:t>存在</a:t>
            </a:r>
            <a:r>
              <a:rPr lang="zh-CN" altLang="en-US">
                <a:sym typeface="+mn-ea"/>
              </a:rPr>
              <a:t>于改制、重组后的企业，出资人的出资</a:t>
            </a:r>
            <a:r>
              <a:rPr lang="zh-CN" altLang="en-US">
                <a:solidFill>
                  <a:srgbClr val="FF0000"/>
                </a:solidFill>
                <a:sym typeface="+mn-ea"/>
              </a:rPr>
              <a:t>比例可以发生变动</a:t>
            </a:r>
            <a:endParaRPr lang="zh-CN" altLang="en-US">
              <a:solidFill>
                <a:srgbClr val="FF0000"/>
              </a:solidFill>
              <a:sym typeface="+mn-ea"/>
            </a:endParaRPr>
          </a:p>
          <a:p>
            <a:pPr algn="l">
              <a:buClrTx/>
              <a:buSzTx/>
            </a:pPr>
            <a:r>
              <a:rPr lang="zh-CN" altLang="en-US"/>
              <a:t>（</a:t>
            </a:r>
            <a:r>
              <a:rPr lang="en-US" altLang="zh-CN"/>
              <a:t>5</a:t>
            </a:r>
            <a:r>
              <a:rPr lang="zh-CN" altLang="en-US"/>
              <a:t>）投资主体相同</a:t>
            </a:r>
            <a:endParaRPr lang="zh-CN" altLang="en-US"/>
          </a:p>
          <a:p>
            <a:pPr algn="l">
              <a:buClrTx/>
              <a:buSzTx/>
            </a:pPr>
            <a:r>
              <a:rPr lang="zh-CN" altLang="en-US"/>
              <a:t>是指公司分立前后</a:t>
            </a:r>
            <a:r>
              <a:rPr lang="zh-CN" altLang="en-US">
                <a:solidFill>
                  <a:srgbClr val="FF0000"/>
                </a:solidFill>
              </a:rPr>
              <a:t>出资人不发生变动</a:t>
            </a:r>
            <a:r>
              <a:rPr lang="zh-CN" altLang="en-US"/>
              <a:t>，出资人的出资</a:t>
            </a:r>
            <a:r>
              <a:rPr lang="zh-CN" altLang="en-US">
                <a:solidFill>
                  <a:srgbClr val="FF0000"/>
                </a:solidFill>
              </a:rPr>
              <a:t>比例可以发生变动</a:t>
            </a:r>
            <a:endParaRPr lang="zh-CN" altLang="en-US">
              <a:solidFill>
                <a:srgbClr val="FF0000"/>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其他税费</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a:bodyPr>
          <a:p>
            <a:pPr>
              <a:lnSpc>
                <a:spcPct val="110000"/>
              </a:lnSpc>
            </a:pPr>
            <a:r>
              <a:rPr lang="en-US" altLang="zh-CN"/>
              <a:t>3.</a:t>
            </a:r>
            <a:r>
              <a:rPr lang="zh-CN" altLang="en-US"/>
              <a:t>营业账簿的印花税</a:t>
            </a:r>
            <a:endParaRPr lang="zh-CN" altLang="en-US"/>
          </a:p>
          <a:p>
            <a:pPr>
              <a:lnSpc>
                <a:spcPct val="110000"/>
              </a:lnSpc>
            </a:pPr>
            <a:r>
              <a:rPr lang="zh-CN" altLang="en-US"/>
              <a:t>（</a:t>
            </a:r>
            <a:r>
              <a:rPr lang="en-US" altLang="zh-CN"/>
              <a:t>1</a:t>
            </a:r>
            <a:r>
              <a:rPr lang="zh-CN" altLang="en-US"/>
              <a:t>）企业</a:t>
            </a:r>
            <a:r>
              <a:rPr lang="zh-CN" altLang="en-US">
                <a:solidFill>
                  <a:srgbClr val="FF0000"/>
                </a:solidFill>
              </a:rPr>
              <a:t>改制重组</a:t>
            </a:r>
            <a:r>
              <a:rPr lang="zh-CN" altLang="en-US"/>
              <a:t>以及事业单位</a:t>
            </a:r>
            <a:r>
              <a:rPr lang="zh-CN" altLang="en-US">
                <a:solidFill>
                  <a:srgbClr val="FF0000"/>
                </a:solidFill>
              </a:rPr>
              <a:t>改制</a:t>
            </a:r>
            <a:r>
              <a:rPr lang="zh-CN" altLang="en-US"/>
              <a:t>过程中成立的新企业，其新启用营业账簿记载的实收资本（股本）、资本公积合计金额，</a:t>
            </a:r>
            <a:r>
              <a:rPr lang="zh-CN" altLang="en-US">
                <a:solidFill>
                  <a:srgbClr val="FF0000"/>
                </a:solidFill>
              </a:rPr>
              <a:t>原已缴纳</a:t>
            </a:r>
            <a:r>
              <a:rPr lang="zh-CN" altLang="en-US"/>
              <a:t>印花税的部分不再缴纳印花税，</a:t>
            </a:r>
            <a:r>
              <a:rPr lang="zh-CN" altLang="en-US">
                <a:solidFill>
                  <a:srgbClr val="FF0000"/>
                </a:solidFill>
              </a:rPr>
              <a:t>未缴纳</a:t>
            </a:r>
            <a:r>
              <a:rPr lang="zh-CN" altLang="en-US"/>
              <a:t>印花税的部分和以后新增加的部分应当按规定缴纳印花税</a:t>
            </a:r>
            <a:endParaRPr lang="en-US" altLang="zh-CN"/>
          </a:p>
          <a:p>
            <a:pPr>
              <a:lnSpc>
                <a:spcPct val="110000"/>
              </a:lnSpc>
            </a:pPr>
            <a:r>
              <a:rPr lang="zh-CN" altLang="en-US"/>
              <a:t>（</a:t>
            </a:r>
            <a:r>
              <a:rPr lang="en-US" altLang="zh-CN"/>
              <a:t>2</a:t>
            </a:r>
            <a:r>
              <a:rPr lang="zh-CN" altLang="en-US"/>
              <a:t>）企业</a:t>
            </a:r>
            <a:r>
              <a:rPr lang="zh-CN" altLang="en-US">
                <a:solidFill>
                  <a:srgbClr val="FF0000"/>
                </a:solidFill>
              </a:rPr>
              <a:t>债权转股权</a:t>
            </a:r>
            <a:r>
              <a:rPr lang="zh-CN" altLang="en-US"/>
              <a:t>新增加的实收资本（股本）、资本公积合计金额，应当按规定缴纳印花税。对经国务院批准实施的重组项目中发生的债权转股权，债务人因债务转为资本而增加的实收资本（股本）、资本公积合计金额，免征印花税</a:t>
            </a:r>
            <a:endParaRPr lang="en-US" altLang="zh-CN"/>
          </a:p>
          <a:p>
            <a:pPr>
              <a:lnSpc>
                <a:spcPct val="110000"/>
              </a:lnSpc>
            </a:pPr>
            <a:r>
              <a:rPr lang="zh-CN" altLang="en-US"/>
              <a:t>（</a:t>
            </a:r>
            <a:r>
              <a:rPr lang="en-US" altLang="zh-CN"/>
              <a:t>3</a:t>
            </a:r>
            <a:r>
              <a:rPr lang="zh-CN" altLang="en-US"/>
              <a:t>）企业改制重组以及事业单位改制过程中，经</a:t>
            </a:r>
            <a:r>
              <a:rPr lang="zh-CN" altLang="en-US">
                <a:solidFill>
                  <a:srgbClr val="FF0000"/>
                </a:solidFill>
              </a:rPr>
              <a:t>评估增加</a:t>
            </a:r>
            <a:r>
              <a:rPr lang="zh-CN" altLang="en-US"/>
              <a:t>的实收资本（股本）、资本公积合计金额，应当按规定缴纳印花税</a:t>
            </a:r>
            <a:r>
              <a:rPr lang="en-US" altLang="zh-CN"/>
              <a:t> </a:t>
            </a:r>
            <a:endParaRPr lang="zh-CN" altLang="en-US"/>
          </a:p>
          <a:p>
            <a:pPr>
              <a:lnSpc>
                <a:spcPct val="110000"/>
              </a:lnSpc>
            </a:pPr>
            <a:r>
              <a:rPr lang="zh-CN" altLang="en-US"/>
              <a:t>（</a:t>
            </a:r>
            <a:r>
              <a:rPr lang="en-US" altLang="zh-CN"/>
              <a:t>4</a:t>
            </a:r>
            <a:r>
              <a:rPr lang="zh-CN" altLang="en-US"/>
              <a:t>）企业其他会计科目记载的资金</a:t>
            </a:r>
            <a:r>
              <a:rPr lang="zh-CN" altLang="en-US">
                <a:solidFill>
                  <a:srgbClr val="FF0000"/>
                </a:solidFill>
              </a:rPr>
              <a:t>转为</a:t>
            </a:r>
            <a:r>
              <a:rPr lang="zh-CN" altLang="en-US"/>
              <a:t>实收资本（股本）或者资本公积的，应当按规定缴纳印花税</a:t>
            </a:r>
            <a:endParaRPr lang="zh-CN" altLang="en-US"/>
          </a:p>
          <a:p>
            <a:pPr>
              <a:lnSpc>
                <a:spcPct val="110000"/>
              </a:lnSpc>
            </a:pP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其他税费</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pPr>
              <a:lnSpc>
                <a:spcPct val="100000"/>
              </a:lnSpc>
            </a:pPr>
            <a:r>
              <a:rPr lang="en-US" altLang="zh-CN">
                <a:sym typeface="+mn-ea"/>
              </a:rPr>
              <a:t>4.</a:t>
            </a:r>
            <a:r>
              <a:rPr lang="zh-CN" altLang="en-US">
                <a:sym typeface="+mn-ea"/>
              </a:rPr>
              <a:t>各类应税合同的印花税</a:t>
            </a:r>
            <a:endParaRPr lang="zh-CN" altLang="en-US"/>
          </a:p>
          <a:p>
            <a:pPr>
              <a:lnSpc>
                <a:spcPct val="100000"/>
              </a:lnSpc>
            </a:pPr>
            <a:r>
              <a:rPr lang="zh-CN" altLang="en-US">
                <a:sym typeface="+mn-ea"/>
              </a:rPr>
              <a:t>企业改制重组以及事业单位改制前书立但</a:t>
            </a:r>
            <a:r>
              <a:rPr lang="zh-CN" altLang="en-US">
                <a:solidFill>
                  <a:srgbClr val="FF0000"/>
                </a:solidFill>
                <a:sym typeface="+mn-ea"/>
              </a:rPr>
              <a:t>尚未履行完毕</a:t>
            </a:r>
            <a:r>
              <a:rPr lang="zh-CN" altLang="en-US">
                <a:sym typeface="+mn-ea"/>
              </a:rPr>
              <a:t>的各类应税合同，由改制重组后的主体承继原合同权利和义务且未变更原合同计税依据的，改制重组前</a:t>
            </a:r>
            <a:r>
              <a:rPr lang="zh-CN" altLang="en-US">
                <a:solidFill>
                  <a:srgbClr val="FF0000"/>
                </a:solidFill>
                <a:sym typeface="+mn-ea"/>
              </a:rPr>
              <a:t>已缴纳</a:t>
            </a:r>
            <a:r>
              <a:rPr lang="zh-CN" altLang="en-US">
                <a:sym typeface="+mn-ea"/>
              </a:rPr>
              <a:t>印花税的，不再缴纳印花税</a:t>
            </a:r>
            <a:endParaRPr lang="zh-CN" altLang="en-US"/>
          </a:p>
          <a:p>
            <a:pPr>
              <a:lnSpc>
                <a:spcPct val="100000"/>
              </a:lnSpc>
            </a:pPr>
            <a:r>
              <a:rPr lang="en-US" altLang="zh-CN"/>
              <a:t>5.</a:t>
            </a:r>
            <a:r>
              <a:rPr lang="zh-CN" altLang="en-US"/>
              <a:t>产权转移书据的印花税</a:t>
            </a:r>
            <a:endParaRPr lang="zh-CN" altLang="en-US"/>
          </a:p>
          <a:p>
            <a:pPr>
              <a:lnSpc>
                <a:spcPct val="100000"/>
              </a:lnSpc>
            </a:pPr>
            <a:r>
              <a:rPr lang="zh-CN" altLang="en-US"/>
              <a:t>（</a:t>
            </a:r>
            <a:r>
              <a:rPr lang="en-US" altLang="zh-CN"/>
              <a:t>1</a:t>
            </a:r>
            <a:r>
              <a:rPr lang="zh-CN" altLang="en-US"/>
              <a:t>）对企业改制、合并、分立、破产清算以及事业单位改制书立的产权转移书据（</a:t>
            </a:r>
            <a:r>
              <a:rPr lang="zh-CN" altLang="en-US">
                <a:solidFill>
                  <a:srgbClr val="FF0000"/>
                </a:solidFill>
              </a:rPr>
              <a:t>各类</a:t>
            </a:r>
            <a:r>
              <a:rPr lang="zh-CN" altLang="en-US"/>
              <a:t>），免征印花税</a:t>
            </a:r>
            <a:endParaRPr lang="zh-CN" altLang="en-US"/>
          </a:p>
          <a:p>
            <a:pPr>
              <a:lnSpc>
                <a:spcPct val="100000"/>
              </a:lnSpc>
            </a:pPr>
            <a:r>
              <a:rPr lang="zh-CN" altLang="en-US"/>
              <a:t>（</a:t>
            </a:r>
            <a:r>
              <a:rPr lang="en-US" altLang="zh-CN"/>
              <a:t>2</a:t>
            </a:r>
            <a:r>
              <a:rPr lang="zh-CN" altLang="en-US"/>
              <a:t>）对县级以上人民政府或者其所属具有国有资产管理职责的部门按规定对土地使用权、房屋等建筑物和</a:t>
            </a:r>
            <a:r>
              <a:rPr lang="zh-CN" altLang="en-US">
                <a:solidFill>
                  <a:srgbClr val="FF0000"/>
                </a:solidFill>
              </a:rPr>
              <a:t>构筑物所有权、股权</a:t>
            </a:r>
            <a:r>
              <a:rPr lang="zh-CN" altLang="en-US"/>
              <a:t>进行行政性调整书立的产权转移书据，免征印花税。</a:t>
            </a:r>
            <a:endParaRPr lang="zh-CN" altLang="en-US"/>
          </a:p>
          <a:p>
            <a:pPr>
              <a:lnSpc>
                <a:spcPct val="100000"/>
              </a:lnSpc>
            </a:pPr>
            <a:r>
              <a:rPr lang="zh-CN" altLang="en-US"/>
              <a:t>（</a:t>
            </a:r>
            <a:r>
              <a:rPr lang="en-US" altLang="zh-CN"/>
              <a:t>3</a:t>
            </a:r>
            <a:r>
              <a:rPr lang="zh-CN" altLang="en-US"/>
              <a:t>）对</a:t>
            </a:r>
            <a:r>
              <a:rPr lang="zh-CN" altLang="en-US">
                <a:solidFill>
                  <a:srgbClr val="FF0000"/>
                </a:solidFill>
              </a:rPr>
              <a:t>同一投资主体内部</a:t>
            </a:r>
            <a:r>
              <a:rPr lang="zh-CN" altLang="en-US"/>
              <a:t>划转土地使用权、房屋等建筑物和</a:t>
            </a:r>
            <a:r>
              <a:rPr lang="zh-CN" altLang="en-US">
                <a:solidFill>
                  <a:srgbClr val="FF0000"/>
                </a:solidFill>
              </a:rPr>
              <a:t>构筑物所有权、股权</a:t>
            </a:r>
            <a:r>
              <a:rPr lang="zh-CN" altLang="en-US"/>
              <a:t>书立的产权转移书据，免征印花税</a:t>
            </a:r>
            <a:endParaRPr lang="zh-CN" altLang="en-US"/>
          </a:p>
          <a:p>
            <a:pPr>
              <a:lnSpc>
                <a:spcPct val="100000"/>
              </a:lnSpc>
            </a:pPr>
            <a:r>
              <a:rPr lang="zh-CN" altLang="en-US"/>
              <a:t>同一投资主体内部，包括母公司与其全资子公司之间，同一公司所属全资子公司之间，同一自然人与其设立的个人独资企业、一人有限公司、个体工商户之间</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其他税费</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a:bodyPr>
          <a:p>
            <a:pPr>
              <a:lnSpc>
                <a:spcPct val="100000"/>
              </a:lnSpc>
            </a:pPr>
            <a:r>
              <a:rPr lang="zh-CN" altLang="en-US">
                <a:solidFill>
                  <a:srgbClr val="FF0000"/>
                </a:solidFill>
              </a:rPr>
              <a:t>三</a:t>
            </a:r>
            <a:r>
              <a:rPr lang="en-US" altLang="zh-CN">
                <a:solidFill>
                  <a:srgbClr val="FF0000"/>
                </a:solidFill>
              </a:rPr>
              <a:t>.</a:t>
            </a:r>
            <a:r>
              <a:rPr lang="zh-CN" altLang="en-US">
                <a:solidFill>
                  <a:srgbClr val="FF0000"/>
                </a:solidFill>
              </a:rPr>
              <a:t>降低土地增值税预征率</a:t>
            </a:r>
            <a:endParaRPr lang="zh-CN" altLang="en-US">
              <a:solidFill>
                <a:srgbClr val="FF0000"/>
              </a:solidFill>
            </a:endParaRPr>
          </a:p>
          <a:p>
            <a:pPr>
              <a:lnSpc>
                <a:spcPct val="100000"/>
              </a:lnSpc>
            </a:pPr>
            <a:r>
              <a:rPr lang="zh-CN" altLang="en-US">
                <a:solidFill>
                  <a:srgbClr val="00B0F0"/>
                </a:solidFill>
              </a:rPr>
              <a:t>（一）相关政策</a:t>
            </a:r>
            <a:endParaRPr lang="zh-CN" altLang="en-US">
              <a:solidFill>
                <a:srgbClr val="00B0F0"/>
              </a:solidFill>
            </a:endParaRPr>
          </a:p>
          <a:p>
            <a:pPr>
              <a:lnSpc>
                <a:spcPct val="100000"/>
              </a:lnSpc>
            </a:pPr>
            <a:r>
              <a:rPr lang="en-US" altLang="zh-CN">
                <a:solidFill>
                  <a:schemeClr val="tx1"/>
                </a:solidFill>
              </a:rPr>
              <a:t>1.</a:t>
            </a:r>
            <a:r>
              <a:rPr lang="zh-CN" altLang="en-US">
                <a:solidFill>
                  <a:schemeClr val="tx1"/>
                </a:solidFill>
              </a:rPr>
              <a:t>国家税务总局关于降低土地增值税预征率下限的公告（国家税务总局公告</a:t>
            </a:r>
            <a:r>
              <a:rPr lang="en-US" altLang="zh-CN">
                <a:solidFill>
                  <a:schemeClr val="tx1"/>
                </a:solidFill>
              </a:rPr>
              <a:t>2024</a:t>
            </a:r>
            <a:r>
              <a:rPr lang="zh-CN" altLang="en-US">
                <a:solidFill>
                  <a:schemeClr val="tx1"/>
                </a:solidFill>
              </a:rPr>
              <a:t>年第</a:t>
            </a:r>
            <a:r>
              <a:rPr lang="en-US" altLang="zh-CN">
                <a:solidFill>
                  <a:schemeClr val="tx1"/>
                </a:solidFill>
              </a:rPr>
              <a:t>10</a:t>
            </a:r>
            <a:r>
              <a:rPr lang="zh-CN" altLang="en-US">
                <a:solidFill>
                  <a:schemeClr val="tx1"/>
                </a:solidFill>
              </a:rPr>
              <a:t>号）</a:t>
            </a:r>
            <a:endParaRPr lang="zh-CN" altLang="en-US">
              <a:solidFill>
                <a:schemeClr val="tx1"/>
              </a:solidFill>
            </a:endParaRPr>
          </a:p>
          <a:p>
            <a:pPr>
              <a:lnSpc>
                <a:spcPct val="100000"/>
              </a:lnSpc>
            </a:pPr>
            <a:r>
              <a:rPr lang="en-US" altLang="zh-CN">
                <a:solidFill>
                  <a:schemeClr val="tx1"/>
                </a:solidFill>
              </a:rPr>
              <a:t>2.</a:t>
            </a:r>
            <a:r>
              <a:rPr lang="zh-CN" altLang="en-US">
                <a:solidFill>
                  <a:schemeClr val="tx1"/>
                </a:solidFill>
              </a:rPr>
              <a:t>国家税务总局宁波市税务局关于土地增值税预征有关事项的公告（国家税务总局宁波市税务局公告</a:t>
            </a:r>
            <a:r>
              <a:rPr lang="en-US" altLang="zh-CN">
                <a:solidFill>
                  <a:schemeClr val="tx1"/>
                </a:solidFill>
              </a:rPr>
              <a:t>2024</a:t>
            </a:r>
            <a:r>
              <a:rPr lang="zh-CN" altLang="en-US">
                <a:solidFill>
                  <a:schemeClr val="tx1"/>
                </a:solidFill>
              </a:rPr>
              <a:t>年第</a:t>
            </a:r>
            <a:r>
              <a:rPr lang="en-US" altLang="zh-CN">
                <a:solidFill>
                  <a:schemeClr val="tx1"/>
                </a:solidFill>
              </a:rPr>
              <a:t>2</a:t>
            </a:r>
            <a:r>
              <a:rPr lang="zh-CN" altLang="en-US">
                <a:solidFill>
                  <a:schemeClr val="tx1"/>
                </a:solidFill>
              </a:rPr>
              <a:t>号）</a:t>
            </a:r>
            <a:endParaRPr lang="zh-CN" altLang="en-US">
              <a:solidFill>
                <a:schemeClr val="tx1"/>
              </a:solidFill>
            </a:endParaRPr>
          </a:p>
          <a:p>
            <a:pPr>
              <a:lnSpc>
                <a:spcPct val="100000"/>
              </a:lnSpc>
            </a:pPr>
            <a:r>
              <a:rPr lang="zh-CN" altLang="en-US">
                <a:solidFill>
                  <a:srgbClr val="00B0F0"/>
                </a:solidFill>
              </a:rPr>
              <a:t>（二）政策规定</a:t>
            </a:r>
            <a:endParaRPr lang="zh-CN" altLang="en-US">
              <a:solidFill>
                <a:srgbClr val="00B0F0"/>
              </a:solidFill>
            </a:endParaRPr>
          </a:p>
          <a:p>
            <a:pPr>
              <a:lnSpc>
                <a:spcPct val="100000"/>
              </a:lnSpc>
            </a:pPr>
            <a:r>
              <a:rPr lang="en-US" altLang="zh-CN">
                <a:solidFill>
                  <a:schemeClr val="tx1"/>
                </a:solidFill>
              </a:rPr>
              <a:t>1.</a:t>
            </a:r>
            <a:r>
              <a:rPr lang="zh-CN" altLang="en-US">
                <a:solidFill>
                  <a:schemeClr val="tx1"/>
                </a:solidFill>
              </a:rPr>
              <a:t>执行时间</a:t>
            </a:r>
            <a:endParaRPr lang="zh-CN" altLang="en-US">
              <a:solidFill>
                <a:schemeClr val="tx1"/>
              </a:solidFill>
            </a:endParaRPr>
          </a:p>
          <a:p>
            <a:pPr>
              <a:lnSpc>
                <a:spcPct val="100000"/>
              </a:lnSpc>
            </a:pPr>
            <a:r>
              <a:rPr lang="zh-CN" altLang="en-US">
                <a:solidFill>
                  <a:schemeClr val="tx1"/>
                </a:solidFill>
              </a:rPr>
              <a:t>自</a:t>
            </a:r>
            <a:r>
              <a:rPr lang="en-US" altLang="zh-CN">
                <a:solidFill>
                  <a:schemeClr val="tx1"/>
                </a:solidFill>
              </a:rPr>
              <a:t>2024</a:t>
            </a:r>
            <a:r>
              <a:rPr lang="zh-CN" altLang="en-US">
                <a:solidFill>
                  <a:schemeClr val="tx1"/>
                </a:solidFill>
              </a:rPr>
              <a:t>年</a:t>
            </a:r>
            <a:r>
              <a:rPr lang="en-US" altLang="zh-CN">
                <a:solidFill>
                  <a:schemeClr val="tx1"/>
                </a:solidFill>
              </a:rPr>
              <a:t>12</a:t>
            </a:r>
            <a:r>
              <a:rPr lang="zh-CN" altLang="en-US">
                <a:solidFill>
                  <a:schemeClr val="tx1"/>
                </a:solidFill>
              </a:rPr>
              <a:t>月</a:t>
            </a:r>
            <a:r>
              <a:rPr lang="en-US" altLang="zh-CN">
                <a:solidFill>
                  <a:schemeClr val="tx1"/>
                </a:solidFill>
              </a:rPr>
              <a:t>1</a:t>
            </a:r>
            <a:r>
              <a:rPr lang="zh-CN" altLang="en-US">
                <a:solidFill>
                  <a:schemeClr val="tx1"/>
                </a:solidFill>
              </a:rPr>
              <a:t>日起施行</a:t>
            </a:r>
            <a:endParaRPr lang="zh-CN" altLang="en-US">
              <a:solidFill>
                <a:schemeClr val="tx1"/>
              </a:solidFill>
            </a:endParaRPr>
          </a:p>
          <a:p>
            <a:pPr>
              <a:lnSpc>
                <a:spcPct val="100000"/>
              </a:lnSpc>
            </a:pPr>
            <a:r>
              <a:rPr lang="en-US" altLang="zh-CN">
                <a:solidFill>
                  <a:schemeClr val="tx1"/>
                </a:solidFill>
              </a:rPr>
              <a:t>2.</a:t>
            </a:r>
            <a:r>
              <a:rPr lang="zh-CN" altLang="en-US">
                <a:solidFill>
                  <a:schemeClr val="tx1"/>
                </a:solidFill>
              </a:rPr>
              <a:t>调低规定</a:t>
            </a:r>
            <a:endParaRPr lang="zh-CN" altLang="en-US">
              <a:solidFill>
                <a:schemeClr val="tx1"/>
              </a:solidFill>
            </a:endParaRPr>
          </a:p>
          <a:p>
            <a:pPr>
              <a:lnSpc>
                <a:spcPct val="100000"/>
              </a:lnSpc>
            </a:pPr>
            <a:r>
              <a:rPr lang="zh-CN" altLang="en-US">
                <a:solidFill>
                  <a:schemeClr val="tx1"/>
                </a:solidFill>
              </a:rPr>
              <a:t>将土地增值税预征率下限降低</a:t>
            </a:r>
            <a:r>
              <a:rPr lang="en-US" altLang="zh-CN">
                <a:solidFill>
                  <a:schemeClr val="tx1"/>
                </a:solidFill>
              </a:rPr>
              <a:t>0.5</a:t>
            </a:r>
            <a:r>
              <a:rPr lang="zh-CN" altLang="en-US">
                <a:solidFill>
                  <a:schemeClr val="tx1"/>
                </a:solidFill>
              </a:rPr>
              <a:t>个百分点。调整后，除保障性住房外，东部地区省份预征率下限为</a:t>
            </a:r>
            <a:r>
              <a:rPr lang="en-US" altLang="zh-CN">
                <a:solidFill>
                  <a:schemeClr val="tx1"/>
                </a:solidFill>
              </a:rPr>
              <a:t>1.5%</a:t>
            </a:r>
            <a:r>
              <a:rPr lang="zh-CN" altLang="en-US">
                <a:solidFill>
                  <a:schemeClr val="tx1"/>
                </a:solidFill>
              </a:rPr>
              <a:t>，中部和东北地区省份预征率下限为</a:t>
            </a:r>
            <a:r>
              <a:rPr lang="en-US" altLang="zh-CN">
                <a:solidFill>
                  <a:schemeClr val="tx1"/>
                </a:solidFill>
              </a:rPr>
              <a:t>1%</a:t>
            </a:r>
            <a:r>
              <a:rPr lang="zh-CN" altLang="en-US">
                <a:solidFill>
                  <a:schemeClr val="tx1"/>
                </a:solidFill>
              </a:rPr>
              <a:t>，西部地区省份预征率下限为</a:t>
            </a:r>
            <a:r>
              <a:rPr lang="en-US" altLang="zh-CN">
                <a:solidFill>
                  <a:schemeClr val="tx1"/>
                </a:solidFill>
              </a:rPr>
              <a:t>0.5%</a:t>
            </a:r>
            <a:endParaRPr lang="en-US" altLang="zh-CN">
              <a:solidFill>
                <a:schemeClr val="tx1"/>
              </a:solidFill>
            </a:endParaRPr>
          </a:p>
          <a:p>
            <a:pPr>
              <a:lnSpc>
                <a:spcPct val="100000"/>
              </a:lnSpc>
            </a:pPr>
            <a:r>
              <a:rPr lang="zh-CN" altLang="en-US">
                <a:solidFill>
                  <a:schemeClr val="tx1"/>
                </a:solidFill>
              </a:rPr>
              <a:t>宁波：各类型房地产的土地增值税预征率均为</a:t>
            </a:r>
            <a:r>
              <a:rPr lang="en-US" altLang="zh-CN">
                <a:solidFill>
                  <a:srgbClr val="FF0000"/>
                </a:solidFill>
              </a:rPr>
              <a:t>1.5%</a:t>
            </a:r>
            <a:r>
              <a:rPr lang="zh-CN" altLang="en-US">
                <a:solidFill>
                  <a:schemeClr val="tx1"/>
                </a:solidFill>
              </a:rPr>
              <a:t>；保障性住房暂不预征土地增值税</a:t>
            </a:r>
            <a:r>
              <a:rPr lang="en-US" altLang="zh-CN">
                <a:solidFill>
                  <a:schemeClr val="tx1"/>
                </a:solidFill>
              </a:rPr>
              <a:t> </a:t>
            </a:r>
            <a:endParaRPr lang="en-US" altLang="zh-CN">
              <a:solidFill>
                <a:schemeClr val="tx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其他税费</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四</a:t>
            </a:r>
            <a:r>
              <a:rPr lang="en-US" altLang="zh-CN">
                <a:solidFill>
                  <a:srgbClr val="FF0000"/>
                </a:solidFill>
              </a:rPr>
              <a:t>.</a:t>
            </a:r>
            <a:r>
              <a:rPr lang="zh-CN" altLang="en-US">
                <a:solidFill>
                  <a:srgbClr val="FF0000"/>
                </a:solidFill>
              </a:rPr>
              <a:t>城市取消普通住宅和非普通住宅标准后相关土地增值税</a:t>
            </a:r>
            <a:endParaRPr lang="zh-CN" altLang="en-US">
              <a:solidFill>
                <a:srgbClr val="FF0000"/>
              </a:solidFill>
            </a:endParaRPr>
          </a:p>
          <a:p>
            <a:r>
              <a:rPr lang="zh-CN" altLang="en-US">
                <a:solidFill>
                  <a:srgbClr val="00B0F0"/>
                </a:solidFill>
              </a:rPr>
              <a:t>（一）相关政策</a:t>
            </a:r>
            <a:endParaRPr lang="zh-CN" altLang="en-US">
              <a:solidFill>
                <a:srgbClr val="00B0F0"/>
              </a:solidFill>
            </a:endParaRPr>
          </a:p>
          <a:p>
            <a:r>
              <a:rPr lang="zh-CN" altLang="en-US">
                <a:solidFill>
                  <a:schemeClr val="tx1"/>
                </a:solidFill>
              </a:rPr>
              <a:t>财政部</a:t>
            </a:r>
            <a:r>
              <a:rPr lang="en-US" altLang="zh-CN">
                <a:solidFill>
                  <a:schemeClr val="tx1"/>
                </a:solidFill>
              </a:rPr>
              <a:t> </a:t>
            </a:r>
            <a:r>
              <a:rPr lang="zh-CN" altLang="en-US">
                <a:solidFill>
                  <a:schemeClr val="tx1"/>
                </a:solidFill>
              </a:rPr>
              <a:t>税务总局</a:t>
            </a:r>
            <a:r>
              <a:rPr lang="en-US" altLang="zh-CN">
                <a:solidFill>
                  <a:schemeClr val="tx1"/>
                </a:solidFill>
              </a:rPr>
              <a:t> </a:t>
            </a:r>
            <a:r>
              <a:rPr lang="zh-CN" altLang="en-US">
                <a:solidFill>
                  <a:schemeClr val="tx1"/>
                </a:solidFill>
              </a:rPr>
              <a:t>住房城乡建设部关于促进房地产市场平稳健康发展有关税收政策的公告（财政部</a:t>
            </a:r>
            <a:r>
              <a:rPr lang="en-US" altLang="zh-CN">
                <a:solidFill>
                  <a:schemeClr val="tx1"/>
                </a:solidFill>
              </a:rPr>
              <a:t> </a:t>
            </a:r>
            <a:r>
              <a:rPr lang="zh-CN" altLang="en-US">
                <a:solidFill>
                  <a:schemeClr val="tx1"/>
                </a:solidFill>
              </a:rPr>
              <a:t>税务总局</a:t>
            </a:r>
            <a:r>
              <a:rPr lang="en-US" altLang="zh-CN">
                <a:solidFill>
                  <a:schemeClr val="tx1"/>
                </a:solidFill>
              </a:rPr>
              <a:t> </a:t>
            </a:r>
            <a:r>
              <a:rPr lang="zh-CN" altLang="en-US">
                <a:solidFill>
                  <a:schemeClr val="tx1"/>
                </a:solidFill>
              </a:rPr>
              <a:t>住房城乡建设部公告</a:t>
            </a:r>
            <a:r>
              <a:rPr lang="en-US" altLang="zh-CN">
                <a:solidFill>
                  <a:schemeClr val="tx1"/>
                </a:solidFill>
              </a:rPr>
              <a:t>2024</a:t>
            </a:r>
            <a:r>
              <a:rPr lang="zh-CN" altLang="en-US">
                <a:solidFill>
                  <a:schemeClr val="tx1"/>
                </a:solidFill>
              </a:rPr>
              <a:t>年第</a:t>
            </a:r>
            <a:r>
              <a:rPr lang="en-US" altLang="zh-CN">
                <a:solidFill>
                  <a:schemeClr val="tx1"/>
                </a:solidFill>
              </a:rPr>
              <a:t>16</a:t>
            </a:r>
            <a:r>
              <a:rPr lang="zh-CN" altLang="en-US">
                <a:solidFill>
                  <a:schemeClr val="tx1"/>
                </a:solidFill>
              </a:rPr>
              <a:t>号）</a:t>
            </a:r>
            <a:endParaRPr lang="zh-CN" altLang="en-US">
              <a:solidFill>
                <a:schemeClr val="tx1"/>
              </a:solidFill>
            </a:endParaRPr>
          </a:p>
          <a:p>
            <a:r>
              <a:rPr lang="zh-CN" altLang="en-US">
                <a:solidFill>
                  <a:srgbClr val="00B0F0"/>
                </a:solidFill>
              </a:rPr>
              <a:t>（二）政策规定</a:t>
            </a:r>
            <a:endParaRPr lang="zh-CN" altLang="en-US">
              <a:solidFill>
                <a:srgbClr val="00B0F0"/>
              </a:solidFill>
            </a:endParaRPr>
          </a:p>
          <a:p>
            <a:r>
              <a:rPr lang="zh-CN" altLang="en-US"/>
              <a:t>自2024年12月1日起执行</a:t>
            </a:r>
            <a:endParaRPr lang="zh-CN" altLang="en-US"/>
          </a:p>
          <a:p>
            <a:r>
              <a:rPr lang="zh-CN" altLang="en-US"/>
              <a:t>取消普通住宅和非普通住宅标准的城市，根据《中华人民共和国土地增值税暂行条例》第八条第一项，纳税人建造普通</a:t>
            </a:r>
            <a:r>
              <a:rPr lang="zh-CN" altLang="en-US">
                <a:solidFill>
                  <a:srgbClr val="FF0000"/>
                </a:solidFill>
              </a:rPr>
              <a:t>标准</a:t>
            </a:r>
            <a:r>
              <a:rPr lang="zh-CN" altLang="en-US"/>
              <a:t>住宅出售，增值额未超过扣除项目金额20%的，</a:t>
            </a:r>
            <a:r>
              <a:rPr lang="zh-CN" altLang="en-US">
                <a:solidFill>
                  <a:srgbClr val="FF0000"/>
                </a:solidFill>
              </a:rPr>
              <a:t>继续免征</a:t>
            </a:r>
            <a:r>
              <a:rPr lang="zh-CN" altLang="en-US"/>
              <a:t>土地增值税</a:t>
            </a:r>
            <a:r>
              <a:rPr lang="en-US" altLang="zh-CN"/>
              <a:t> </a:t>
            </a:r>
            <a:endParaRPr lang="zh-CN" altLang="en-US"/>
          </a:p>
          <a:p>
            <a:r>
              <a:rPr lang="zh-CN" altLang="en-US"/>
              <a:t>根据《中华人民共和国土地增值税暂行条例实施细则》第十一条，有关城市的具体执行标准由各省、自治区、直辖市人民政府规定。具体执行标准公布后，税务机关</a:t>
            </a:r>
            <a:r>
              <a:rPr lang="zh-CN" altLang="en-US">
                <a:solidFill>
                  <a:srgbClr val="FF0000"/>
                </a:solidFill>
              </a:rPr>
              <a:t>新受理</a:t>
            </a:r>
            <a:r>
              <a:rPr lang="zh-CN" altLang="en-US"/>
              <a:t>清算申报的项目，以及在具体执行标准公布前已受理清算申报但</a:t>
            </a:r>
            <a:r>
              <a:rPr lang="zh-CN" altLang="en-US">
                <a:solidFill>
                  <a:srgbClr val="FF0000"/>
                </a:solidFill>
              </a:rPr>
              <a:t>未出具</a:t>
            </a:r>
            <a:r>
              <a:rPr lang="zh-CN" altLang="en-US"/>
              <a:t>清算审核结论的项目，按新公布的标准执行。具体执行标准公布前</a:t>
            </a:r>
            <a:r>
              <a:rPr lang="zh-CN" altLang="en-US">
                <a:solidFill>
                  <a:srgbClr val="FF0000"/>
                </a:solidFill>
              </a:rPr>
              <a:t>出具</a:t>
            </a:r>
            <a:r>
              <a:rPr lang="zh-CN" altLang="en-US"/>
              <a:t>清算审核结论的项目，仍按原标准执行</a:t>
            </a:r>
            <a:r>
              <a:rPr lang="en-US" altLang="zh-CN"/>
              <a:t> </a:t>
            </a:r>
            <a:endParaRPr lang="en-US" altLang="zh-CN"/>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rPr>
              <a:t>其他税费</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r>
              <a:rPr lang="zh-CN" altLang="en-US">
                <a:solidFill>
                  <a:srgbClr val="FF0000"/>
                </a:solidFill>
              </a:rPr>
              <a:t>五</a:t>
            </a:r>
            <a:r>
              <a:rPr lang="en-US" altLang="zh-CN">
                <a:solidFill>
                  <a:srgbClr val="FF0000"/>
                </a:solidFill>
              </a:rPr>
              <a:t>.</a:t>
            </a:r>
            <a:r>
              <a:rPr lang="zh-CN" altLang="en-US">
                <a:solidFill>
                  <a:srgbClr val="FF0000"/>
                </a:solidFill>
              </a:rPr>
              <a:t>农村集体产权制度改革土地</a:t>
            </a:r>
            <a:endParaRPr lang="zh-CN" altLang="en-US">
              <a:solidFill>
                <a:srgbClr val="FF0000"/>
              </a:solidFill>
            </a:endParaRPr>
          </a:p>
          <a:p>
            <a:r>
              <a:rPr lang="zh-CN" altLang="en-US">
                <a:solidFill>
                  <a:srgbClr val="00B0F0"/>
                </a:solidFill>
              </a:rPr>
              <a:t>（一）相关政策</a:t>
            </a:r>
            <a:endParaRPr lang="zh-CN" altLang="en-US">
              <a:solidFill>
                <a:srgbClr val="00B0F0"/>
              </a:solidFill>
            </a:endParaRPr>
          </a:p>
          <a:p>
            <a:r>
              <a:rPr lang="zh-CN" altLang="en-US">
                <a:solidFill>
                  <a:schemeClr val="tx1"/>
                </a:solidFill>
              </a:rPr>
              <a:t>财政部</a:t>
            </a:r>
            <a:r>
              <a:rPr lang="en-US" altLang="zh-CN">
                <a:solidFill>
                  <a:schemeClr val="tx1"/>
                </a:solidFill>
              </a:rPr>
              <a:t> </a:t>
            </a:r>
            <a:r>
              <a:rPr lang="zh-CN" altLang="en-US">
                <a:solidFill>
                  <a:schemeClr val="tx1"/>
                </a:solidFill>
              </a:rPr>
              <a:t>国家税务总局关于农村集体产权制度改革土地增值税政策的公告（财政部</a:t>
            </a:r>
            <a:r>
              <a:rPr lang="en-US" altLang="zh-CN">
                <a:solidFill>
                  <a:schemeClr val="tx1"/>
                </a:solidFill>
              </a:rPr>
              <a:t> </a:t>
            </a:r>
            <a:r>
              <a:rPr lang="zh-CN" altLang="en-US">
                <a:solidFill>
                  <a:schemeClr val="tx1"/>
                </a:solidFill>
              </a:rPr>
              <a:t>税务总局公告</a:t>
            </a:r>
            <a:r>
              <a:rPr lang="en-US" altLang="zh-CN">
                <a:solidFill>
                  <a:schemeClr val="tx1"/>
                </a:solidFill>
              </a:rPr>
              <a:t>2024</a:t>
            </a:r>
            <a:r>
              <a:rPr lang="zh-CN" altLang="en-US">
                <a:solidFill>
                  <a:schemeClr val="tx1"/>
                </a:solidFill>
              </a:rPr>
              <a:t>年第</a:t>
            </a:r>
            <a:r>
              <a:rPr lang="en-US" altLang="zh-CN">
                <a:solidFill>
                  <a:schemeClr val="tx1"/>
                </a:solidFill>
              </a:rPr>
              <a:t>3</a:t>
            </a:r>
            <a:r>
              <a:rPr lang="zh-CN" altLang="en-US">
                <a:solidFill>
                  <a:schemeClr val="tx1"/>
                </a:solidFill>
              </a:rPr>
              <a:t>号）</a:t>
            </a:r>
            <a:endParaRPr lang="zh-CN" altLang="en-US">
              <a:solidFill>
                <a:schemeClr val="tx1"/>
              </a:solidFill>
            </a:endParaRPr>
          </a:p>
          <a:p>
            <a:r>
              <a:rPr lang="zh-CN" altLang="en-US">
                <a:solidFill>
                  <a:srgbClr val="00B0F0"/>
                </a:solidFill>
              </a:rPr>
              <a:t>（二）政策规定</a:t>
            </a:r>
            <a:endParaRPr lang="zh-CN" altLang="en-US">
              <a:solidFill>
                <a:srgbClr val="00B0F0"/>
              </a:solidFill>
            </a:endParaRPr>
          </a:p>
          <a:p>
            <a:r>
              <a:rPr lang="zh-CN" altLang="en-US"/>
              <a:t>1.执行时间</a:t>
            </a:r>
            <a:endParaRPr lang="zh-CN" altLang="en-US"/>
          </a:p>
          <a:p>
            <a:r>
              <a:rPr lang="zh-CN" altLang="en-US">
                <a:sym typeface="+mn-ea"/>
              </a:rPr>
              <a:t>自2024年1月1日起执行</a:t>
            </a:r>
            <a:endParaRPr lang="zh-CN" altLang="en-US">
              <a:sym typeface="+mn-ea"/>
            </a:endParaRPr>
          </a:p>
          <a:p>
            <a:r>
              <a:rPr lang="en-US" altLang="zh-CN">
                <a:sym typeface="+mn-ea"/>
              </a:rPr>
              <a:t>2.</a:t>
            </a:r>
            <a:r>
              <a:rPr lang="zh-CN" altLang="en-US">
                <a:sym typeface="+mn-ea"/>
              </a:rPr>
              <a:t>暂不征收规定</a:t>
            </a:r>
            <a:endParaRPr lang="zh-CN" altLang="en-US">
              <a:solidFill>
                <a:srgbClr val="00B0F0"/>
              </a:solidFill>
            </a:endParaRPr>
          </a:p>
          <a:p>
            <a:r>
              <a:rPr lang="zh-CN" altLang="en-US"/>
              <a:t>村民委员会、村民小组按照农村集体产权制度改革要求，将国有土地使用权、地上的建筑物及其附着物转移、变更到农村集体经济组织名下的，暂不征收土地增值税 </a:t>
            </a:r>
            <a:endParaRPr lang="zh-CN" altLang="en-US"/>
          </a:p>
          <a:p>
            <a:r>
              <a:rPr lang="zh-CN" altLang="en-US"/>
              <a:t>农村集体经济组织，应按规定在农业农村部门办理注册登记，被赋予以字母“N”开头的统一社会信用代码，并取得《农村集体经济组织登记证》</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其他税费</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六</a:t>
            </a:r>
            <a:r>
              <a:rPr lang="en-US" altLang="zh-CN">
                <a:solidFill>
                  <a:srgbClr val="FF0000"/>
                </a:solidFill>
              </a:rPr>
              <a:t>.</a:t>
            </a:r>
            <a:r>
              <a:rPr lang="zh-CN" altLang="en-US">
                <a:solidFill>
                  <a:srgbClr val="FF0000"/>
                </a:solidFill>
              </a:rPr>
              <a:t>住房交易契税</a:t>
            </a:r>
            <a:endParaRPr lang="zh-CN" altLang="en-US">
              <a:solidFill>
                <a:srgbClr val="FF0000"/>
              </a:solidFill>
            </a:endParaRPr>
          </a:p>
          <a:p>
            <a:r>
              <a:rPr lang="zh-CN" altLang="en-US">
                <a:solidFill>
                  <a:srgbClr val="00B0F0"/>
                </a:solidFill>
              </a:rPr>
              <a:t>（一）相关政策</a:t>
            </a:r>
            <a:endParaRPr lang="zh-CN" altLang="en-US">
              <a:solidFill>
                <a:srgbClr val="00B0F0"/>
              </a:solidFill>
            </a:endParaRPr>
          </a:p>
          <a:p>
            <a:r>
              <a:rPr lang="zh-CN" altLang="en-US">
                <a:sym typeface="+mn-ea"/>
              </a:rPr>
              <a:t>财政部</a:t>
            </a:r>
            <a:r>
              <a:rPr lang="en-US" altLang="zh-CN">
                <a:sym typeface="+mn-ea"/>
              </a:rPr>
              <a:t> </a:t>
            </a:r>
            <a:r>
              <a:rPr lang="zh-CN" altLang="en-US">
                <a:sym typeface="+mn-ea"/>
              </a:rPr>
              <a:t>税务总局</a:t>
            </a:r>
            <a:r>
              <a:rPr lang="en-US" altLang="zh-CN">
                <a:sym typeface="+mn-ea"/>
              </a:rPr>
              <a:t> </a:t>
            </a:r>
            <a:r>
              <a:rPr lang="zh-CN" altLang="en-US">
                <a:sym typeface="+mn-ea"/>
              </a:rPr>
              <a:t>住房城乡建设部关于促进房地产市场平稳健康发展有关税收政策的公告（财政部</a:t>
            </a:r>
            <a:r>
              <a:rPr lang="en-US" altLang="zh-CN">
                <a:sym typeface="+mn-ea"/>
              </a:rPr>
              <a:t> </a:t>
            </a:r>
            <a:r>
              <a:rPr lang="zh-CN" altLang="en-US">
                <a:sym typeface="+mn-ea"/>
              </a:rPr>
              <a:t>税务总局</a:t>
            </a:r>
            <a:r>
              <a:rPr lang="en-US" altLang="zh-CN">
                <a:sym typeface="+mn-ea"/>
              </a:rPr>
              <a:t> </a:t>
            </a:r>
            <a:r>
              <a:rPr lang="zh-CN" altLang="en-US">
                <a:sym typeface="+mn-ea"/>
              </a:rPr>
              <a:t>住房城乡建设部公告</a:t>
            </a:r>
            <a:r>
              <a:rPr lang="en-US" altLang="zh-CN">
                <a:sym typeface="+mn-ea"/>
              </a:rPr>
              <a:t>2024</a:t>
            </a:r>
            <a:r>
              <a:rPr lang="zh-CN" altLang="en-US">
                <a:sym typeface="+mn-ea"/>
              </a:rPr>
              <a:t>年第</a:t>
            </a:r>
            <a:r>
              <a:rPr lang="en-US" altLang="zh-CN">
                <a:sym typeface="+mn-ea"/>
              </a:rPr>
              <a:t>16</a:t>
            </a:r>
            <a:r>
              <a:rPr lang="zh-CN" altLang="en-US">
                <a:sym typeface="+mn-ea"/>
              </a:rPr>
              <a:t>号）</a:t>
            </a:r>
            <a:endParaRPr lang="zh-CN" altLang="en-US">
              <a:solidFill>
                <a:schemeClr val="tx1"/>
              </a:solidFill>
            </a:endParaRPr>
          </a:p>
          <a:p>
            <a:r>
              <a:rPr lang="zh-CN" altLang="en-US">
                <a:solidFill>
                  <a:srgbClr val="00B0F0"/>
                </a:solidFill>
                <a:sym typeface="+mn-ea"/>
              </a:rPr>
              <a:t>（二）政策规定</a:t>
            </a:r>
            <a:endParaRPr lang="zh-CN" altLang="en-US">
              <a:solidFill>
                <a:srgbClr val="00B0F0"/>
              </a:solidFill>
            </a:endParaRPr>
          </a:p>
          <a:p>
            <a:r>
              <a:rPr lang="zh-CN" altLang="en-US"/>
              <a:t>1.执行时间</a:t>
            </a:r>
            <a:endParaRPr lang="zh-CN" altLang="en-US"/>
          </a:p>
          <a:p>
            <a:r>
              <a:rPr lang="zh-CN" altLang="en-US"/>
              <a:t>自2024年12月1日起执行</a:t>
            </a:r>
            <a:endParaRPr lang="zh-CN" altLang="en-US"/>
          </a:p>
          <a:p>
            <a:r>
              <a:rPr lang="en-US" altLang="zh-CN"/>
              <a:t>2.</a:t>
            </a:r>
            <a:r>
              <a:rPr lang="zh-CN" altLang="en-US"/>
              <a:t>政策规定及新旧比较</a:t>
            </a:r>
            <a:endParaRPr lang="zh-CN" altLang="en-US"/>
          </a:p>
          <a:p>
            <a:endParaRPr lang="zh-CN" altLang="en-US"/>
          </a:p>
        </p:txBody>
      </p:sp>
      <p:graphicFrame>
        <p:nvGraphicFramePr>
          <p:cNvPr id="4" name="表格 3"/>
          <p:cNvGraphicFramePr/>
          <p:nvPr>
            <p:custDataLst>
              <p:tags r:id="rId1"/>
            </p:custDataLst>
          </p:nvPr>
        </p:nvGraphicFramePr>
        <p:xfrm>
          <a:off x="803275" y="4229735"/>
          <a:ext cx="10623551" cy="2470785"/>
        </p:xfrm>
        <a:graphic>
          <a:graphicData uri="http://schemas.openxmlformats.org/drawingml/2006/table">
            <a:tbl>
              <a:tblPr firstRow="1" bandRow="1">
                <a:tableStyleId>{5C22544A-7EE6-4342-B048-85BDC9FD1C3A}</a:tableStyleId>
              </a:tblPr>
              <a:tblGrid>
                <a:gridCol w="800100"/>
                <a:gridCol w="2990215"/>
                <a:gridCol w="1521461"/>
                <a:gridCol w="3496945"/>
                <a:gridCol w="1814830"/>
              </a:tblGrid>
              <a:tr h="396240">
                <a:tc rowSpan="2">
                  <a:txBody>
                    <a:bodyPr/>
                    <a:p>
                      <a:pPr algn="ctr">
                        <a:buNone/>
                      </a:pPr>
                      <a:r>
                        <a:rPr lang="zh-CN" altLang="en-US" sz="2000" b="1">
                          <a:ea typeface="华文中宋" panose="02010600040101010101" pitchFamily="2" charset="-122"/>
                        </a:rPr>
                        <a:t>住房类型</a:t>
                      </a:r>
                      <a:endParaRPr lang="zh-CN" altLang="en-US" sz="2000" b="1">
                        <a:ea typeface="华文中宋" panose="02010600040101010101" pitchFamily="2" charset="-122"/>
                      </a:endParaRPr>
                    </a:p>
                  </a:txBody>
                  <a:tcPr/>
                </a:tc>
                <a:tc gridSpan="2">
                  <a:txBody>
                    <a:bodyPr/>
                    <a:p>
                      <a:pPr algn="ctr">
                        <a:buNone/>
                      </a:pPr>
                      <a:r>
                        <a:rPr lang="zh-CN" altLang="en-US" sz="2000">
                          <a:ea typeface="华文中宋" panose="02010600040101010101" pitchFamily="2" charset="-122"/>
                          <a:sym typeface="+mn-ea"/>
                        </a:rPr>
                        <a:t>原政策</a:t>
                      </a:r>
                      <a:endParaRPr lang="zh-CN" altLang="en-US" sz="2000" b="1">
                        <a:ea typeface="华文中宋" panose="02010600040101010101" pitchFamily="2" charset="-122"/>
                      </a:endParaRPr>
                    </a:p>
                  </a:txBody>
                  <a:tcPr/>
                </a:tc>
                <a:tc hMerge="1">
                  <a:tcPr/>
                </a:tc>
                <a:tc gridSpan="2">
                  <a:txBody>
                    <a:bodyPr/>
                    <a:p>
                      <a:pPr algn="ctr">
                        <a:buNone/>
                      </a:pPr>
                      <a:r>
                        <a:rPr lang="zh-CN" altLang="en-US" sz="2000" b="1">
                          <a:ea typeface="华文中宋" panose="02010600040101010101" pitchFamily="2" charset="-122"/>
                        </a:rPr>
                        <a:t>现政策</a:t>
                      </a:r>
                      <a:endParaRPr lang="zh-CN" altLang="en-US" sz="2000" b="1">
                        <a:ea typeface="华文中宋" panose="02010600040101010101" pitchFamily="2" charset="-122"/>
                      </a:endParaRPr>
                    </a:p>
                  </a:txBody>
                  <a:tcPr/>
                </a:tc>
                <a:tc hMerge="1">
                  <a:tcPr/>
                </a:tc>
              </a:tr>
              <a:tr h="396240">
                <a:tc vMerge="1">
                  <a:tcPr/>
                </a:tc>
                <a:tc>
                  <a:txBody>
                    <a:bodyPr/>
                    <a:p>
                      <a:pPr>
                        <a:buNone/>
                      </a:pPr>
                      <a:r>
                        <a:rPr lang="zh-CN" altLang="en-US" sz="2000" b="1">
                          <a:ea typeface="华文中宋" panose="02010600040101010101" pitchFamily="2" charset="-122"/>
                        </a:rPr>
                        <a:t>标准</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契税</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标准</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契税</a:t>
                      </a:r>
                      <a:endParaRPr lang="zh-CN" altLang="en-US" sz="2000" b="1">
                        <a:ea typeface="华文中宋" panose="02010600040101010101" pitchFamily="2" charset="-122"/>
                      </a:endParaRPr>
                    </a:p>
                  </a:txBody>
                  <a:tcPr/>
                </a:tc>
              </a:tr>
              <a:tr h="489585">
                <a:tc rowSpan="2">
                  <a:txBody>
                    <a:bodyPr/>
                    <a:p>
                      <a:pPr>
                        <a:buNone/>
                      </a:pPr>
                      <a:r>
                        <a:rPr lang="zh-CN" altLang="en-US" sz="2000" b="1">
                          <a:ea typeface="华文中宋" panose="02010600040101010101" pitchFamily="2" charset="-122"/>
                        </a:rPr>
                        <a:t>唯一</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面积为</a:t>
                      </a:r>
                      <a:r>
                        <a:rPr lang="en-US" altLang="zh-CN" sz="2000" b="1">
                          <a:ea typeface="华文中宋" panose="02010600040101010101" pitchFamily="2" charset="-122"/>
                        </a:rPr>
                        <a:t>90</a:t>
                      </a:r>
                      <a:r>
                        <a:rPr lang="zh-CN" altLang="en-US" sz="2000" b="1">
                          <a:ea typeface="华文中宋" panose="02010600040101010101" pitchFamily="2" charset="-122"/>
                        </a:rPr>
                        <a:t>平方米及以下</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减按</a:t>
                      </a:r>
                      <a:r>
                        <a:rPr lang="en-US" altLang="zh-CN" sz="2000" b="1">
                          <a:ea typeface="华文中宋" panose="02010600040101010101" pitchFamily="2" charset="-122"/>
                        </a:rPr>
                        <a:t>1%</a:t>
                      </a:r>
                      <a:endParaRPr lang="en-US" altLang="zh-CN"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面积为</a:t>
                      </a:r>
                      <a:r>
                        <a:rPr lang="en-US" altLang="zh-CN" sz="2000" b="1">
                          <a:ea typeface="华文中宋" panose="02010600040101010101" pitchFamily="2" charset="-122"/>
                        </a:rPr>
                        <a:t>140</a:t>
                      </a:r>
                      <a:r>
                        <a:rPr lang="zh-CN" altLang="en-US" sz="2000" b="1">
                          <a:ea typeface="华文中宋" panose="02010600040101010101" pitchFamily="2" charset="-122"/>
                        </a:rPr>
                        <a:t>平方米及以下</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减按</a:t>
                      </a:r>
                      <a:r>
                        <a:rPr lang="en-US" altLang="zh-CN" sz="2000" b="1">
                          <a:ea typeface="华文中宋" panose="02010600040101010101" pitchFamily="2" charset="-122"/>
                        </a:rPr>
                        <a:t>1%</a:t>
                      </a:r>
                      <a:endParaRPr lang="en-US" altLang="zh-CN" sz="2000" b="1">
                        <a:ea typeface="华文中宋" panose="02010600040101010101" pitchFamily="2" charset="-122"/>
                      </a:endParaRPr>
                    </a:p>
                  </a:txBody>
                  <a:tcPr/>
                </a:tc>
              </a:tr>
              <a:tr h="396240">
                <a:tc vMerge="1">
                  <a:tcPr/>
                </a:tc>
                <a:tc>
                  <a:txBody>
                    <a:bodyPr/>
                    <a:p>
                      <a:pPr>
                        <a:buNone/>
                      </a:pPr>
                      <a:r>
                        <a:rPr lang="zh-CN" altLang="en-US" sz="2000" b="1">
                          <a:ea typeface="华文中宋" panose="02010600040101010101" pitchFamily="2" charset="-122"/>
                        </a:rPr>
                        <a:t>面积为</a:t>
                      </a:r>
                      <a:r>
                        <a:rPr lang="en-US" altLang="zh-CN" sz="2000" b="1">
                          <a:ea typeface="华文中宋" panose="02010600040101010101" pitchFamily="2" charset="-122"/>
                        </a:rPr>
                        <a:t>90</a:t>
                      </a:r>
                      <a:r>
                        <a:rPr lang="zh-CN" altLang="en-US" sz="2000" b="1">
                          <a:ea typeface="华文中宋" panose="02010600040101010101" pitchFamily="2" charset="-122"/>
                        </a:rPr>
                        <a:t>平方米以上</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减按</a:t>
                      </a:r>
                      <a:r>
                        <a:rPr lang="en-US" altLang="zh-CN" sz="2000" b="1">
                          <a:ea typeface="华文中宋" panose="02010600040101010101" pitchFamily="2" charset="-122"/>
                        </a:rPr>
                        <a:t>1.5%</a:t>
                      </a:r>
                      <a:endParaRPr lang="en-US" altLang="zh-CN"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面积为</a:t>
                      </a:r>
                      <a:r>
                        <a:rPr lang="en-US" altLang="zh-CN" sz="2000" b="1">
                          <a:ea typeface="华文中宋" panose="02010600040101010101" pitchFamily="2" charset="-122"/>
                        </a:rPr>
                        <a:t>140</a:t>
                      </a:r>
                      <a:r>
                        <a:rPr lang="zh-CN" altLang="en-US" sz="2000" b="1">
                          <a:ea typeface="华文中宋" panose="02010600040101010101" pitchFamily="2" charset="-122"/>
                        </a:rPr>
                        <a:t>平方米以上</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sym typeface="+mn-ea"/>
                        </a:rPr>
                        <a:t>减按</a:t>
                      </a:r>
                      <a:r>
                        <a:rPr lang="en-US" altLang="zh-CN" sz="2000" b="1">
                          <a:ea typeface="华文中宋" panose="02010600040101010101" pitchFamily="2" charset="-122"/>
                          <a:sym typeface="+mn-ea"/>
                        </a:rPr>
                        <a:t>1.5%</a:t>
                      </a:r>
                      <a:endParaRPr lang="zh-CN" altLang="en-US" sz="2000" b="1">
                        <a:ea typeface="华文中宋" panose="02010600040101010101" pitchFamily="2" charset="-122"/>
                      </a:endParaRPr>
                    </a:p>
                  </a:txBody>
                  <a:tcPr/>
                </a:tc>
              </a:tr>
              <a:tr h="355600">
                <a:tc rowSpan="2">
                  <a:txBody>
                    <a:bodyPr/>
                    <a:p>
                      <a:pPr>
                        <a:buNone/>
                      </a:pPr>
                      <a:r>
                        <a:rPr lang="zh-CN" altLang="en-US" sz="2000" b="1">
                          <a:ea typeface="华文中宋" panose="02010600040101010101" pitchFamily="2" charset="-122"/>
                        </a:rPr>
                        <a:t>第二套</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面积为</a:t>
                      </a:r>
                      <a:r>
                        <a:rPr lang="en-US" altLang="zh-CN" sz="2000" b="1">
                          <a:ea typeface="华文中宋" panose="02010600040101010101" pitchFamily="2" charset="-122"/>
                        </a:rPr>
                        <a:t>90</a:t>
                      </a:r>
                      <a:r>
                        <a:rPr lang="zh-CN" altLang="en-US" sz="2000" b="1">
                          <a:ea typeface="华文中宋" panose="02010600040101010101" pitchFamily="2" charset="-122"/>
                        </a:rPr>
                        <a:t>平方米及以下</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sym typeface="+mn-ea"/>
                        </a:rPr>
                        <a:t>减按</a:t>
                      </a:r>
                      <a:r>
                        <a:rPr lang="en-US" altLang="zh-CN" sz="2000" b="1">
                          <a:ea typeface="华文中宋" panose="02010600040101010101" pitchFamily="2" charset="-122"/>
                          <a:sym typeface="+mn-ea"/>
                        </a:rPr>
                        <a:t>1%</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面积为</a:t>
                      </a:r>
                      <a:r>
                        <a:rPr lang="en-US" altLang="zh-CN" sz="2000" b="1">
                          <a:ea typeface="华文中宋" panose="02010600040101010101" pitchFamily="2" charset="-122"/>
                        </a:rPr>
                        <a:t>140</a:t>
                      </a:r>
                      <a:r>
                        <a:rPr lang="zh-CN" altLang="en-US" sz="2000" b="1">
                          <a:ea typeface="华文中宋" panose="02010600040101010101" pitchFamily="2" charset="-122"/>
                        </a:rPr>
                        <a:t>平方米及以下</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sym typeface="+mn-ea"/>
                        </a:rPr>
                        <a:t>减按</a:t>
                      </a:r>
                      <a:r>
                        <a:rPr lang="en-US" altLang="zh-CN" sz="2000" b="1">
                          <a:ea typeface="华文中宋" panose="02010600040101010101" pitchFamily="2" charset="-122"/>
                          <a:sym typeface="+mn-ea"/>
                        </a:rPr>
                        <a:t>1%</a:t>
                      </a:r>
                      <a:endParaRPr lang="zh-CN" altLang="en-US" sz="2000" b="1">
                        <a:ea typeface="华文中宋" panose="02010600040101010101" pitchFamily="2" charset="-122"/>
                      </a:endParaRPr>
                    </a:p>
                  </a:txBody>
                  <a:tcPr/>
                </a:tc>
              </a:tr>
              <a:tr h="396240">
                <a:tc vMerge="1">
                  <a:tcPr/>
                </a:tc>
                <a:tc>
                  <a:txBody>
                    <a:bodyPr/>
                    <a:p>
                      <a:pPr>
                        <a:buNone/>
                      </a:pPr>
                      <a:r>
                        <a:rPr lang="zh-CN" altLang="en-US" sz="2000" b="1">
                          <a:ea typeface="华文中宋" panose="02010600040101010101" pitchFamily="2" charset="-122"/>
                          <a:sym typeface="+mn-ea"/>
                        </a:rPr>
                        <a:t>面积为</a:t>
                      </a:r>
                      <a:r>
                        <a:rPr lang="en-US" altLang="zh-CN" sz="2000" b="1">
                          <a:ea typeface="华文中宋" panose="02010600040101010101" pitchFamily="2" charset="-122"/>
                          <a:sym typeface="+mn-ea"/>
                        </a:rPr>
                        <a:t>90</a:t>
                      </a:r>
                      <a:r>
                        <a:rPr lang="zh-CN" altLang="en-US" sz="2000" b="1">
                          <a:ea typeface="华文中宋" panose="02010600040101010101" pitchFamily="2" charset="-122"/>
                          <a:sym typeface="+mn-ea"/>
                        </a:rPr>
                        <a:t>平方米以上</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减按</a:t>
                      </a:r>
                      <a:r>
                        <a:rPr lang="en-US" altLang="zh-CN" sz="2000" b="1">
                          <a:ea typeface="华文中宋" panose="02010600040101010101" pitchFamily="2" charset="-122"/>
                        </a:rPr>
                        <a:t>2%</a:t>
                      </a:r>
                      <a:endParaRPr lang="en-US" altLang="zh-CN"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面积为</a:t>
                      </a:r>
                      <a:r>
                        <a:rPr lang="en-US" altLang="zh-CN" sz="2000" b="1">
                          <a:ea typeface="华文中宋" panose="02010600040101010101" pitchFamily="2" charset="-122"/>
                        </a:rPr>
                        <a:t>140</a:t>
                      </a:r>
                      <a:r>
                        <a:rPr lang="zh-CN" altLang="en-US" sz="2000" b="1">
                          <a:ea typeface="华文中宋" panose="02010600040101010101" pitchFamily="2" charset="-122"/>
                        </a:rPr>
                        <a:t>平方米及以下</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减按</a:t>
                      </a:r>
                      <a:r>
                        <a:rPr lang="en-US" altLang="zh-CN" sz="2000" b="1">
                          <a:ea typeface="华文中宋" panose="02010600040101010101" pitchFamily="2" charset="-122"/>
                        </a:rPr>
                        <a:t>2%</a:t>
                      </a:r>
                      <a:endParaRPr lang="en-US" altLang="zh-CN" sz="2000" b="1">
                        <a:ea typeface="华文中宋" panose="02010600040101010101" pitchFamily="2" charset="-122"/>
                      </a:endParaRPr>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a:xfrm>
            <a:off x="493683" y="509847"/>
            <a:ext cx="11270673" cy="6028748"/>
          </a:xfrm>
        </p:spPr>
        <p:txBody>
          <a:bodyPr/>
          <a:p>
            <a:r>
              <a:rPr lang="en-US" altLang="zh-CN"/>
              <a:t>2024</a:t>
            </a:r>
            <a:r>
              <a:rPr lang="zh-CN" altLang="en-US"/>
              <a:t>年度</a:t>
            </a:r>
            <a:r>
              <a:rPr lang="zh-CN" altLang="en-US">
                <a:sym typeface="+mn-ea"/>
              </a:rPr>
              <a:t>集成电路企业、工业母机企业清单确定</a:t>
            </a:r>
            <a:endParaRPr lang="zh-CN" altLang="en-US">
              <a:sym typeface="+mn-ea"/>
            </a:endParaRPr>
          </a:p>
          <a:p>
            <a:endParaRPr lang="zh-CN" altLang="en-US"/>
          </a:p>
        </p:txBody>
      </p:sp>
      <p:graphicFrame>
        <p:nvGraphicFramePr>
          <p:cNvPr id="4" name="表格 3"/>
          <p:cNvGraphicFramePr/>
          <p:nvPr>
            <p:custDataLst>
              <p:tags r:id="rId1"/>
            </p:custDataLst>
          </p:nvPr>
        </p:nvGraphicFramePr>
        <p:xfrm>
          <a:off x="598170" y="904240"/>
          <a:ext cx="10860406" cy="5882640"/>
        </p:xfrm>
        <a:graphic>
          <a:graphicData uri="http://schemas.openxmlformats.org/drawingml/2006/table">
            <a:tbl>
              <a:tblPr firstRow="1" bandRow="1">
                <a:tableStyleId>{5C22544A-7EE6-4342-B048-85BDC9FD1C3A}</a:tableStyleId>
              </a:tblPr>
              <a:tblGrid>
                <a:gridCol w="873125"/>
                <a:gridCol w="897255"/>
                <a:gridCol w="4222115"/>
                <a:gridCol w="1087120"/>
                <a:gridCol w="3780791"/>
              </a:tblGrid>
              <a:tr h="396240">
                <a:tc rowSpan="2">
                  <a:txBody>
                    <a:bodyPr/>
                    <a:p>
                      <a:pPr>
                        <a:buNone/>
                      </a:pPr>
                      <a:endParaRPr lang="zh-CN" altLang="en-US" sz="1600" b="1">
                        <a:ea typeface="华文中宋" panose="02010600040101010101" pitchFamily="2" charset="-122"/>
                      </a:endParaRPr>
                    </a:p>
                  </a:txBody>
                  <a:tcPr/>
                </a:tc>
                <a:tc gridSpan="2">
                  <a:txBody>
                    <a:bodyPr/>
                    <a:p>
                      <a:pPr>
                        <a:buNone/>
                      </a:pPr>
                      <a:r>
                        <a:rPr lang="zh-CN" altLang="en-US" sz="1600" b="1">
                          <a:ea typeface="华文中宋" panose="02010600040101010101" pitchFamily="2" charset="-122"/>
                          <a:sym typeface="+mn-ea"/>
                        </a:rPr>
                        <a:t>集成电路企业</a:t>
                      </a:r>
                      <a:endParaRPr lang="zh-CN" altLang="en-US" sz="1600" b="1">
                        <a:ea typeface="华文中宋" panose="02010600040101010101" pitchFamily="2" charset="-122"/>
                        <a:sym typeface="+mn-ea"/>
                      </a:endParaRPr>
                    </a:p>
                  </a:txBody>
                  <a:tcPr/>
                </a:tc>
                <a:tc hMerge="1">
                  <a:tcPr/>
                </a:tc>
                <a:tc gridSpan="2">
                  <a:txBody>
                    <a:bodyPr/>
                    <a:p>
                      <a:pPr>
                        <a:buNone/>
                      </a:pPr>
                      <a:r>
                        <a:rPr lang="zh-CN" altLang="en-US" sz="1600" b="1">
                          <a:ea typeface="华文中宋" panose="02010600040101010101" pitchFamily="2" charset="-122"/>
                          <a:sym typeface="+mn-ea"/>
                        </a:rPr>
                        <a:t>工业母机企业</a:t>
                      </a:r>
                      <a:endParaRPr lang="zh-CN" altLang="en-US" sz="1600" b="1">
                        <a:ea typeface="华文中宋" panose="02010600040101010101" pitchFamily="2" charset="-122"/>
                        <a:sym typeface="+mn-ea"/>
                      </a:endParaRPr>
                    </a:p>
                  </a:txBody>
                  <a:tcPr/>
                </a:tc>
                <a:tc hMerge="1">
                  <a:tcPr/>
                </a:tc>
              </a:tr>
              <a:tr h="396240">
                <a:tc vMerge="1">
                  <a:tcPr/>
                </a:tc>
                <a:tc>
                  <a:txBody>
                    <a:bodyPr/>
                    <a:p>
                      <a:pPr>
                        <a:buNone/>
                      </a:pPr>
                      <a:r>
                        <a:rPr lang="zh-CN" altLang="en-US" sz="1600" b="1">
                          <a:ea typeface="华文中宋" panose="02010600040101010101" pitchFamily="2" charset="-122"/>
                        </a:rPr>
                        <a:t>时间</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资料</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时间</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资料</a:t>
                      </a:r>
                      <a:endParaRPr lang="zh-CN" altLang="en-US" sz="1600" b="1">
                        <a:ea typeface="华文中宋" panose="02010600040101010101" pitchFamily="2" charset="-122"/>
                      </a:endParaRPr>
                    </a:p>
                  </a:txBody>
                  <a:tcPr/>
                </a:tc>
              </a:tr>
              <a:tr h="396240">
                <a:tc>
                  <a:txBody>
                    <a:bodyPr/>
                    <a:p>
                      <a:pPr>
                        <a:buNone/>
                      </a:pPr>
                      <a:r>
                        <a:rPr lang="zh-CN" altLang="en-US" sz="1600" b="1">
                          <a:ea typeface="华文中宋" panose="02010600040101010101" pitchFamily="2" charset="-122"/>
                          <a:sym typeface="+mn-ea"/>
                        </a:rPr>
                        <a:t>申请</a:t>
                      </a: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2024</a:t>
                      </a:r>
                      <a:r>
                        <a:rPr lang="zh-CN" altLang="en-US" sz="1600" b="1">
                          <a:ea typeface="华文中宋" panose="02010600040101010101" pitchFamily="2" charset="-122"/>
                        </a:rPr>
                        <a:t>年</a:t>
                      </a:r>
                      <a:r>
                        <a:rPr lang="en-US" altLang="zh-CN" sz="1600" b="1">
                          <a:ea typeface="华文中宋" panose="02010600040101010101" pitchFamily="2" charset="-122"/>
                        </a:rPr>
                        <a:t>9</a:t>
                      </a:r>
                      <a:r>
                        <a:rPr lang="zh-CN" altLang="en-US" sz="1600" b="1">
                          <a:ea typeface="华文中宋" panose="02010600040101010101" pitchFamily="2" charset="-122"/>
                        </a:rPr>
                        <a:t>月</a:t>
                      </a:r>
                      <a:r>
                        <a:rPr lang="en-US" altLang="zh-CN" sz="1600" b="1">
                          <a:ea typeface="华文中宋" panose="02010600040101010101" pitchFamily="2" charset="-122"/>
                        </a:rPr>
                        <a:t>25</a:t>
                      </a:r>
                      <a:r>
                        <a:rPr lang="zh-CN" altLang="en-US" sz="1600" b="1">
                          <a:ea typeface="华文中宋" panose="02010600040101010101" pitchFamily="2" charset="-122"/>
                        </a:rPr>
                        <a:t>日至</a:t>
                      </a:r>
                      <a:r>
                        <a:rPr lang="en-US" altLang="zh-CN" sz="1600" b="1">
                          <a:ea typeface="华文中宋" panose="02010600040101010101" pitchFamily="2" charset="-122"/>
                        </a:rPr>
                        <a:t>10</a:t>
                      </a:r>
                      <a:r>
                        <a:rPr lang="zh-CN" altLang="en-US" sz="1600" b="1">
                          <a:ea typeface="华文中宋" panose="02010600040101010101" pitchFamily="2" charset="-122"/>
                        </a:rPr>
                        <a:t>月</a:t>
                      </a:r>
                      <a:r>
                        <a:rPr lang="en-US" altLang="zh-CN" sz="1600" b="1">
                          <a:ea typeface="华文中宋" panose="02010600040101010101" pitchFamily="2" charset="-122"/>
                        </a:rPr>
                        <a:t>10</a:t>
                      </a:r>
                      <a:r>
                        <a:rPr lang="zh-CN" altLang="en-US" sz="1600" b="1">
                          <a:ea typeface="华文中宋" panose="02010600040101010101" pitchFamily="2" charset="-122"/>
                        </a:rPr>
                        <a:t>日</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信息填报系统</a:t>
                      </a:r>
                      <a:r>
                        <a:rPr lang="zh-CN" altLang="en-US" sz="1600" b="1">
                          <a:solidFill>
                            <a:srgbClr val="FF0000"/>
                          </a:solidFill>
                          <a:ea typeface="华文中宋" panose="02010600040101010101" pitchFamily="2" charset="-122"/>
                        </a:rPr>
                        <a:t>（</a:t>
                      </a:r>
                      <a:r>
                        <a:rPr lang="en-US" altLang="zh-CN" sz="1600" b="1">
                          <a:solidFill>
                            <a:srgbClr val="FF0000"/>
                          </a:solidFill>
                          <a:ea typeface="华文中宋" panose="02010600040101010101" pitchFamily="2" charset="-122"/>
                        </a:rPr>
                        <a:t>https://ic-tax.ccidthinktank.com/</a:t>
                      </a:r>
                      <a:r>
                        <a:rPr lang="zh-CN" altLang="en-US" sz="1600" b="1">
                          <a:solidFill>
                            <a:srgbClr val="FF0000"/>
                          </a:solidFill>
                          <a:ea typeface="华文中宋" panose="02010600040101010101" pitchFamily="2" charset="-122"/>
                        </a:rPr>
                        <a:t>）</a:t>
                      </a:r>
                      <a:r>
                        <a:rPr lang="zh-CN" altLang="en-US" sz="1600" b="1">
                          <a:ea typeface="华文中宋" panose="02010600040101010101" pitchFamily="2" charset="-122"/>
                        </a:rPr>
                        <a:t>中提交申请</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1.</a:t>
                      </a:r>
                      <a:r>
                        <a:rPr lang="zh-CN" altLang="en-US" sz="1600" b="1">
                          <a:ea typeface="华文中宋" panose="02010600040101010101" pitchFamily="2" charset="-122"/>
                        </a:rPr>
                        <a:t>新申请：生成纸质文件，加盖企业公章，连同必要佐证材料（电子版、纸质版）报省（级）工业和信息化主管部门</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继续申请：须重新提交《享受增值税加计抵减政策的集成电路企业提交材料明细表》中的相关材料</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2024</a:t>
                      </a:r>
                      <a:r>
                        <a:rPr lang="zh-CN" altLang="en-US" sz="1600" b="1">
                          <a:ea typeface="华文中宋" panose="02010600040101010101" pitchFamily="2" charset="-122"/>
                        </a:rPr>
                        <a:t>年</a:t>
                      </a:r>
                      <a:r>
                        <a:rPr lang="en-US" altLang="zh-CN" sz="1600" b="1">
                          <a:ea typeface="华文中宋" panose="02010600040101010101" pitchFamily="2" charset="-122"/>
                        </a:rPr>
                        <a:t>8</a:t>
                      </a:r>
                      <a:r>
                        <a:rPr lang="zh-CN" altLang="en-US" sz="1600" b="1">
                          <a:ea typeface="华文中宋" panose="02010600040101010101" pitchFamily="2" charset="-122"/>
                        </a:rPr>
                        <a:t>月</a:t>
                      </a:r>
                      <a:r>
                        <a:rPr lang="en-US" altLang="zh-CN" sz="1600" b="1">
                          <a:ea typeface="华文中宋" panose="02010600040101010101" pitchFamily="2" charset="-122"/>
                        </a:rPr>
                        <a:t>31</a:t>
                      </a:r>
                      <a:r>
                        <a:rPr lang="zh-CN" altLang="en-US" sz="1600" b="1">
                          <a:ea typeface="华文中宋" panose="02010600040101010101" pitchFamily="2" charset="-122"/>
                        </a:rPr>
                        <a:t>日前</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在信息填报系统</a:t>
                      </a:r>
                      <a:r>
                        <a:rPr lang="zh-CN" altLang="en-US" sz="1600" b="1">
                          <a:solidFill>
                            <a:srgbClr val="FF0000"/>
                          </a:solidFill>
                          <a:ea typeface="华文中宋" panose="02010600040101010101" pitchFamily="2" charset="-122"/>
                        </a:rPr>
                        <a:t>（</a:t>
                      </a:r>
                      <a:r>
                        <a:rPr lang="en-US" altLang="zh-CN" sz="1600" b="1">
                          <a:solidFill>
                            <a:srgbClr val="FF0000"/>
                          </a:solidFill>
                          <a:ea typeface="华文中宋" panose="02010600040101010101" pitchFamily="2" charset="-122"/>
                        </a:rPr>
                        <a:t>www.gymjtax.com</a:t>
                      </a:r>
                      <a:r>
                        <a:rPr lang="zh-CN" altLang="en-US" sz="1600" b="1">
                          <a:solidFill>
                            <a:srgbClr val="FF0000"/>
                          </a:solidFill>
                          <a:ea typeface="华文中宋" panose="02010600040101010101" pitchFamily="2" charset="-122"/>
                        </a:rPr>
                        <a:t>）</a:t>
                      </a:r>
                      <a:r>
                        <a:rPr lang="zh-CN" altLang="en-US" sz="1600" b="1">
                          <a:ea typeface="华文中宋" panose="02010600040101010101" pitchFamily="2" charset="-122"/>
                        </a:rPr>
                        <a:t>中提交申请</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1.</a:t>
                      </a:r>
                      <a:r>
                        <a:rPr lang="zh-CN" altLang="en-US" sz="1600" b="1">
                          <a:ea typeface="华文中宋" panose="02010600040101010101" pitchFamily="2" charset="-122"/>
                        </a:rPr>
                        <a:t>新申请：生成纸质文件加盖企业公章，连同必要佐证材料（电子版、纸质版）报省（级）工业和信息化主管部门</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继续申请：重新提交《享受增值税加计抵减政策的工业母机企业提交证明材料清单》中第</a:t>
                      </a:r>
                      <a:r>
                        <a:rPr lang="en-US" altLang="zh-CN" sz="1600" b="1">
                          <a:ea typeface="华文中宋" panose="02010600040101010101" pitchFamily="2" charset="-122"/>
                        </a:rPr>
                        <a:t>2</a:t>
                      </a:r>
                      <a:r>
                        <a:rPr lang="zh-CN" altLang="en-US" sz="1600" b="1">
                          <a:ea typeface="华文中宋" panose="02010600040101010101" pitchFamily="2" charset="-122"/>
                        </a:rPr>
                        <a:t>、</a:t>
                      </a:r>
                      <a:r>
                        <a:rPr lang="en-US" altLang="zh-CN" sz="1600" b="1">
                          <a:ea typeface="华文中宋" panose="02010600040101010101" pitchFamily="2" charset="-122"/>
                        </a:rPr>
                        <a:t>3</a:t>
                      </a:r>
                      <a:r>
                        <a:rPr lang="zh-CN" altLang="en-US" sz="1600" b="1">
                          <a:ea typeface="华文中宋" panose="02010600040101010101" pitchFamily="2" charset="-122"/>
                        </a:rPr>
                        <a:t>、</a:t>
                      </a:r>
                      <a:r>
                        <a:rPr lang="en-US" altLang="zh-CN" sz="1600" b="1">
                          <a:ea typeface="华文中宋" panose="02010600040101010101" pitchFamily="2" charset="-122"/>
                        </a:rPr>
                        <a:t>6</a:t>
                      </a:r>
                      <a:r>
                        <a:rPr lang="zh-CN" altLang="en-US" sz="1600" b="1">
                          <a:ea typeface="华文中宋" panose="02010600040101010101" pitchFamily="2" charset="-122"/>
                        </a:rPr>
                        <a:t>、</a:t>
                      </a:r>
                      <a:r>
                        <a:rPr lang="en-US" altLang="zh-CN" sz="1600" b="1">
                          <a:ea typeface="华文中宋" panose="02010600040101010101" pitchFamily="2" charset="-122"/>
                        </a:rPr>
                        <a:t>8</a:t>
                      </a:r>
                      <a:r>
                        <a:rPr lang="zh-CN" altLang="en-US" sz="1600" b="1">
                          <a:ea typeface="华文中宋" panose="02010600040101010101" pitchFamily="2" charset="-122"/>
                        </a:rPr>
                        <a:t>项</a:t>
                      </a:r>
                      <a:endParaRPr lang="zh-CN" altLang="en-US" sz="1600" b="1">
                        <a:ea typeface="华文中宋" panose="02010600040101010101" pitchFamily="2" charset="-122"/>
                      </a:endParaRPr>
                    </a:p>
                  </a:txBody>
                  <a:tcPr/>
                </a:tc>
              </a:tr>
              <a:tr h="396240">
                <a:tc>
                  <a:txBody>
                    <a:bodyPr/>
                    <a:p>
                      <a:pPr>
                        <a:buNone/>
                      </a:pPr>
                      <a:r>
                        <a:rPr lang="zh-CN" altLang="en-US" sz="1600" b="1">
                          <a:ea typeface="华文中宋" panose="02010600040101010101" pitchFamily="2" charset="-122"/>
                        </a:rPr>
                        <a:t>初核推荐</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10</a:t>
                      </a:r>
                      <a:r>
                        <a:rPr lang="zh-CN" altLang="en-US" sz="1600" b="1">
                          <a:ea typeface="华文中宋" panose="02010600040101010101" pitchFamily="2" charset="-122"/>
                        </a:rPr>
                        <a:t>月</a:t>
                      </a:r>
                      <a:r>
                        <a:rPr lang="en-US" altLang="zh-CN" sz="1600" b="1">
                          <a:ea typeface="华文中宋" panose="02010600040101010101" pitchFamily="2" charset="-122"/>
                        </a:rPr>
                        <a:t>31</a:t>
                      </a:r>
                      <a:r>
                        <a:rPr lang="zh-CN" altLang="en-US" sz="1600" b="1">
                          <a:ea typeface="华文中宋" panose="02010600040101010101" pitchFamily="2" charset="-122"/>
                        </a:rPr>
                        <a:t>日前</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省（级）工业和信息化主管部门和</a:t>
                      </a:r>
                      <a:r>
                        <a:rPr lang="zh-CN" altLang="en-US" sz="1600" b="1">
                          <a:solidFill>
                            <a:srgbClr val="FF0000"/>
                          </a:solidFill>
                          <a:ea typeface="华文中宋" panose="02010600040101010101" pitchFamily="2" charset="-122"/>
                        </a:rPr>
                        <a:t>发展改革委</a:t>
                      </a:r>
                      <a:r>
                        <a:rPr lang="zh-CN" altLang="en-US" sz="1600" b="1">
                          <a:ea typeface="华文中宋" panose="02010600040101010101" pitchFamily="2" charset="-122"/>
                        </a:rPr>
                        <a:t>，根据企业条件，对企业申报信息进行初核推荐后，将初核通过名单报送至工业和信息化部、国家发展改革委</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sym typeface="+mn-ea"/>
                        </a:rPr>
                        <a:t>9</a:t>
                      </a:r>
                      <a:r>
                        <a:rPr lang="zh-CN" altLang="en-US" sz="1600" b="1">
                          <a:ea typeface="华文中宋" panose="02010600040101010101" pitchFamily="2" charset="-122"/>
                          <a:sym typeface="+mn-ea"/>
                        </a:rPr>
                        <a:t>月</a:t>
                      </a:r>
                      <a:r>
                        <a:rPr lang="en-US" altLang="zh-CN" sz="1600" b="1">
                          <a:ea typeface="华文中宋" panose="02010600040101010101" pitchFamily="2" charset="-122"/>
                          <a:sym typeface="+mn-ea"/>
                        </a:rPr>
                        <a:t>15</a:t>
                      </a:r>
                      <a:r>
                        <a:rPr lang="zh-CN" altLang="en-US" sz="1600" b="1">
                          <a:ea typeface="华文中宋" panose="02010600040101010101" pitchFamily="2" charset="-122"/>
                          <a:sym typeface="+mn-ea"/>
                        </a:rPr>
                        <a:t>日前</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sym typeface="+mn-ea"/>
                        </a:rPr>
                        <a:t>省（级）工业和信息化主管部门，</a:t>
                      </a:r>
                      <a:r>
                        <a:rPr lang="zh-CN" altLang="en-US" sz="1600" b="1">
                          <a:ea typeface="华文中宋" panose="02010600040101010101" pitchFamily="2" charset="-122"/>
                        </a:rPr>
                        <a:t>根据企业条件，对企业申报信息进行初核推荐后，将初核通过名单报送至工业和信息化部</a:t>
                      </a:r>
                      <a:endParaRPr lang="zh-CN" altLang="en-US" sz="1600" b="1">
                        <a:ea typeface="华文中宋" panose="02010600040101010101" pitchFamily="2" charset="-122"/>
                      </a:endParaRPr>
                    </a:p>
                  </a:txBody>
                  <a:tcPr/>
                </a:tc>
              </a:tr>
              <a:tr h="396240">
                <a:tc>
                  <a:txBody>
                    <a:bodyPr/>
                    <a:p>
                      <a:pPr algn="l">
                        <a:buClrTx/>
                        <a:buSzTx/>
                        <a:buNone/>
                      </a:pPr>
                      <a:r>
                        <a:rPr lang="zh-CN" altLang="en-US" sz="1600" b="1">
                          <a:ea typeface="华文中宋" panose="02010600040101010101" pitchFamily="2" charset="-122"/>
                        </a:rPr>
                        <a:t>复核</a:t>
                      </a:r>
                      <a:endParaRPr lang="zh-CN" altLang="en-US" sz="1600" b="1">
                        <a:ea typeface="华文中宋" panose="02010600040101010101" pitchFamily="2" charset="-122"/>
                      </a:endParaRPr>
                    </a:p>
                  </a:txBody>
                  <a:tcPr/>
                </a:tc>
                <a:tc>
                  <a:txBody>
                    <a:bodyPr/>
                    <a:p>
                      <a:pPr algn="l">
                        <a:buClrTx/>
                        <a:buSzTx/>
                        <a:buNone/>
                      </a:pPr>
                      <a:endParaRPr lang="zh-CN" altLang="en-US" sz="1600" b="1">
                        <a:ea typeface="华文中宋" panose="02010600040101010101" pitchFamily="2" charset="-122"/>
                      </a:endParaRPr>
                    </a:p>
                  </a:txBody>
                  <a:tcPr/>
                </a:tc>
                <a:tc>
                  <a:txBody>
                    <a:bodyPr/>
                    <a:p>
                      <a:pPr algn="l">
                        <a:buClrTx/>
                        <a:buSzTx/>
                        <a:buNone/>
                      </a:pPr>
                      <a:r>
                        <a:rPr lang="zh-CN" altLang="en-US" sz="1600" b="1">
                          <a:ea typeface="华文中宋" panose="02010600040101010101" pitchFamily="2" charset="-122"/>
                        </a:rPr>
                        <a:t>工业和信息化部会同</a:t>
                      </a:r>
                      <a:r>
                        <a:rPr lang="zh-CN" altLang="en-US" sz="1600" b="1">
                          <a:solidFill>
                            <a:srgbClr val="FF0000"/>
                          </a:solidFill>
                          <a:ea typeface="华文中宋" panose="02010600040101010101" pitchFamily="2" charset="-122"/>
                        </a:rPr>
                        <a:t>国家发展改革委</a:t>
                      </a:r>
                      <a:r>
                        <a:rPr lang="zh-CN" altLang="en-US" sz="1600" b="1">
                          <a:ea typeface="华文中宋" panose="02010600040101010101" pitchFamily="2" charset="-122"/>
                        </a:rPr>
                        <a:t>组织第三方机构，根据企业申报信息开展复核</a:t>
                      </a:r>
                      <a:endParaRPr lang="zh-CN" altLang="en-US" sz="1600" b="1">
                        <a:ea typeface="华文中宋" panose="02010600040101010101" pitchFamily="2" charset="-122"/>
                      </a:endParaRPr>
                    </a:p>
                  </a:txBody>
                  <a:tcPr/>
                </a:tc>
                <a:tc>
                  <a:txBody>
                    <a:bodyPr/>
                    <a:p>
                      <a:pPr algn="l">
                        <a:buClrTx/>
                        <a:buSzTx/>
                        <a:buNone/>
                      </a:pPr>
                      <a:endParaRPr lang="zh-CN" altLang="en-US" sz="1600" b="1">
                        <a:ea typeface="华文中宋" panose="02010600040101010101" pitchFamily="2" charset="-122"/>
                      </a:endParaRPr>
                    </a:p>
                  </a:txBody>
                  <a:tcPr/>
                </a:tc>
                <a:tc>
                  <a:txBody>
                    <a:bodyPr/>
                    <a:p>
                      <a:pPr algn="l">
                        <a:buClrTx/>
                        <a:buSzTx/>
                        <a:buNone/>
                      </a:pPr>
                      <a:r>
                        <a:rPr lang="zh-CN" altLang="en-US" sz="1600" b="1">
                          <a:ea typeface="华文中宋" panose="02010600040101010101" pitchFamily="2" charset="-122"/>
                        </a:rPr>
                        <a:t>工业和信息化部组织第三方机构，根据企业申报信息开展资格复核</a:t>
                      </a:r>
                      <a:endParaRPr lang="zh-CN" altLang="en-US" sz="1600" b="1">
                        <a:ea typeface="华文中宋" panose="02010600040101010101" pitchFamily="2" charset="-122"/>
                      </a:endParaRPr>
                    </a:p>
                  </a:txBody>
                  <a:tcPr/>
                </a:tc>
              </a:tr>
              <a:tr h="396240">
                <a:tc>
                  <a:txBody>
                    <a:bodyPr/>
                    <a:p>
                      <a:pPr algn="l">
                        <a:buClrTx/>
                        <a:buSzTx/>
                        <a:buNone/>
                      </a:pPr>
                      <a:r>
                        <a:rPr lang="zh-CN" altLang="en-US" sz="1600" b="1">
                          <a:ea typeface="华文中宋" panose="02010600040101010101" pitchFamily="2" charset="-122"/>
                        </a:rPr>
                        <a:t>联审确定</a:t>
                      </a:r>
                      <a:endParaRPr lang="zh-CN" altLang="en-US" sz="1600" b="1">
                        <a:ea typeface="华文中宋" panose="02010600040101010101" pitchFamily="2" charset="-122"/>
                      </a:endParaRPr>
                    </a:p>
                  </a:txBody>
                  <a:tcPr/>
                </a:tc>
                <a:tc>
                  <a:txBody>
                    <a:bodyPr/>
                    <a:p>
                      <a:pPr algn="l">
                        <a:buClrTx/>
                        <a:buSzTx/>
                        <a:buNone/>
                      </a:pPr>
                      <a:endParaRPr lang="zh-CN" altLang="en-US" sz="1600" b="1">
                        <a:ea typeface="华文中宋" panose="02010600040101010101" pitchFamily="2" charset="-122"/>
                      </a:endParaRPr>
                    </a:p>
                  </a:txBody>
                  <a:tcPr/>
                </a:tc>
                <a:tc>
                  <a:txBody>
                    <a:bodyPr/>
                    <a:p>
                      <a:pPr algn="l">
                        <a:buClrTx/>
                        <a:buSzTx/>
                        <a:buNone/>
                      </a:pPr>
                      <a:r>
                        <a:rPr lang="zh-CN" altLang="en-US" sz="1600" b="1">
                          <a:ea typeface="华文中宋" panose="02010600040101010101" pitchFamily="2" charset="-122"/>
                        </a:rPr>
                        <a:t>根据第三方机构复核意见，工业和信息化部、</a:t>
                      </a:r>
                      <a:r>
                        <a:rPr lang="zh-CN" altLang="en-US" sz="1600" b="1">
                          <a:solidFill>
                            <a:srgbClr val="FF0000"/>
                          </a:solidFill>
                          <a:ea typeface="华文中宋" panose="02010600040101010101" pitchFamily="2" charset="-122"/>
                        </a:rPr>
                        <a:t>国家发展改革委</a:t>
                      </a:r>
                      <a:r>
                        <a:rPr lang="zh-CN" altLang="en-US" sz="1600" b="1">
                          <a:ea typeface="华文中宋" panose="02010600040101010101" pitchFamily="2" charset="-122"/>
                        </a:rPr>
                        <a:t>、财政部、税务总局进行联审并确认最终清单</a:t>
                      </a:r>
                      <a:endParaRPr lang="zh-CN" altLang="en-US" sz="1600" b="1">
                        <a:ea typeface="华文中宋" panose="02010600040101010101" pitchFamily="2" charset="-122"/>
                      </a:endParaRPr>
                    </a:p>
                  </a:txBody>
                  <a:tcPr/>
                </a:tc>
                <a:tc>
                  <a:txBody>
                    <a:bodyPr/>
                    <a:p>
                      <a:pPr algn="l">
                        <a:buClrTx/>
                        <a:buSzTx/>
                        <a:buNone/>
                      </a:pPr>
                      <a:endParaRPr lang="zh-CN" altLang="en-US" sz="1600" b="1">
                        <a:ea typeface="华文中宋" panose="02010600040101010101" pitchFamily="2" charset="-122"/>
                      </a:endParaRPr>
                    </a:p>
                  </a:txBody>
                  <a:tcPr/>
                </a:tc>
                <a:tc>
                  <a:txBody>
                    <a:bodyPr/>
                    <a:p>
                      <a:pPr algn="l">
                        <a:buClrTx/>
                        <a:buSzTx/>
                        <a:buNone/>
                      </a:pPr>
                      <a:r>
                        <a:rPr lang="zh-CN" altLang="en-US" sz="1600" b="1">
                          <a:ea typeface="华文中宋" panose="02010600040101010101" pitchFamily="2" charset="-122"/>
                        </a:rPr>
                        <a:t>根据第三方机构复核意见，工业和信息化部、财政部、税务总局进行联审并确认最终清单</a:t>
                      </a:r>
                      <a:endParaRPr lang="zh-CN" altLang="en-US" sz="1600" b="1">
                        <a:ea typeface="华文中宋" panose="02010600040101010101" pitchFamily="2" charset="-122"/>
                      </a:endParaRPr>
                    </a:p>
                  </a:txBody>
                  <a:tcPr/>
                </a:tc>
              </a:tr>
              <a:tr h="396240">
                <a:tc>
                  <a:txBody>
                    <a:bodyPr/>
                    <a:p>
                      <a:pPr algn="l">
                        <a:buClrTx/>
                        <a:buSzTx/>
                        <a:buNone/>
                      </a:pPr>
                      <a:r>
                        <a:rPr lang="zh-CN" altLang="en-US" sz="1600" b="1">
                          <a:ea typeface="华文中宋" panose="02010600040101010101" pitchFamily="2" charset="-122"/>
                        </a:rPr>
                        <a:t>查询清单</a:t>
                      </a:r>
                      <a:endParaRPr lang="zh-CN" altLang="en-US" sz="1600" b="1">
                        <a:ea typeface="华文中宋" panose="02010600040101010101" pitchFamily="2" charset="-122"/>
                      </a:endParaRPr>
                    </a:p>
                  </a:txBody>
                  <a:tcPr/>
                </a:tc>
                <a:tc>
                  <a:txBody>
                    <a:bodyPr/>
                    <a:p>
                      <a:pPr algn="l">
                        <a:buClrTx/>
                        <a:buSzTx/>
                        <a:buNone/>
                      </a:pPr>
                      <a:r>
                        <a:rPr lang="en-US" altLang="zh-CN" sz="1600" b="1">
                          <a:ea typeface="华文中宋" panose="02010600040101010101" pitchFamily="2" charset="-122"/>
                        </a:rPr>
                        <a:t>11</a:t>
                      </a:r>
                      <a:r>
                        <a:rPr lang="zh-CN" altLang="en-US" sz="1600" b="1">
                          <a:ea typeface="华文中宋" panose="02010600040101010101" pitchFamily="2" charset="-122"/>
                        </a:rPr>
                        <a:t>月</a:t>
                      </a:r>
                      <a:r>
                        <a:rPr lang="en-US" altLang="zh-CN" sz="1600" b="1">
                          <a:ea typeface="华文中宋" panose="02010600040101010101" pitchFamily="2" charset="-122"/>
                        </a:rPr>
                        <a:t>30</a:t>
                      </a:r>
                      <a:r>
                        <a:rPr lang="zh-CN" altLang="en-US" sz="1600" b="1">
                          <a:ea typeface="华文中宋" panose="02010600040101010101" pitchFamily="2" charset="-122"/>
                        </a:rPr>
                        <a:t>日后</a:t>
                      </a:r>
                      <a:endParaRPr lang="zh-CN" altLang="en-US" sz="1600" b="1">
                        <a:ea typeface="华文中宋" panose="02010600040101010101" pitchFamily="2" charset="-122"/>
                      </a:endParaRPr>
                    </a:p>
                  </a:txBody>
                  <a:tcPr/>
                </a:tc>
                <a:tc>
                  <a:txBody>
                    <a:bodyPr/>
                    <a:p>
                      <a:pPr algn="l">
                        <a:buClrTx/>
                        <a:buSzTx/>
                        <a:buNone/>
                      </a:pPr>
                      <a:r>
                        <a:rPr lang="zh-CN" altLang="en-US" sz="1600" b="1">
                          <a:ea typeface="华文中宋" panose="02010600040101010101" pitchFamily="2" charset="-122"/>
                        </a:rPr>
                        <a:t>企业可从信息填报系统中查询是否列入清单</a:t>
                      </a:r>
                      <a:endParaRPr lang="zh-CN" altLang="en-US" sz="1600" b="1">
                        <a:ea typeface="华文中宋" panose="02010600040101010101" pitchFamily="2" charset="-122"/>
                      </a:endParaRPr>
                    </a:p>
                  </a:txBody>
                  <a:tcPr/>
                </a:tc>
                <a:tc>
                  <a:txBody>
                    <a:bodyPr/>
                    <a:p>
                      <a:pPr algn="l">
                        <a:buClrTx/>
                        <a:buSzTx/>
                        <a:buNone/>
                      </a:pPr>
                      <a:r>
                        <a:rPr lang="en-US" altLang="zh-CN" sz="1600" b="1">
                          <a:ea typeface="华文中宋" panose="02010600040101010101" pitchFamily="2" charset="-122"/>
                          <a:sym typeface="+mn-ea"/>
                        </a:rPr>
                        <a:t>10</a:t>
                      </a:r>
                      <a:r>
                        <a:rPr lang="zh-CN" altLang="en-US" sz="1600" b="1">
                          <a:ea typeface="华文中宋" panose="02010600040101010101" pitchFamily="2" charset="-122"/>
                          <a:sym typeface="+mn-ea"/>
                        </a:rPr>
                        <a:t>月</a:t>
                      </a:r>
                      <a:r>
                        <a:rPr lang="en-US" altLang="zh-CN" sz="1600" b="1">
                          <a:ea typeface="华文中宋" panose="02010600040101010101" pitchFamily="2" charset="-122"/>
                          <a:sym typeface="+mn-ea"/>
                        </a:rPr>
                        <a:t>31</a:t>
                      </a:r>
                      <a:r>
                        <a:rPr lang="zh-CN" altLang="en-US" sz="1600" b="1">
                          <a:ea typeface="华文中宋" panose="02010600040101010101" pitchFamily="2" charset="-122"/>
                          <a:sym typeface="+mn-ea"/>
                        </a:rPr>
                        <a:t>日后</a:t>
                      </a:r>
                      <a:endParaRPr lang="zh-CN" altLang="en-US" sz="1600" b="1">
                        <a:ea typeface="华文中宋" panose="02010600040101010101" pitchFamily="2" charset="-122"/>
                      </a:endParaRPr>
                    </a:p>
                  </a:txBody>
                  <a:tcPr/>
                </a:tc>
                <a:tc>
                  <a:txBody>
                    <a:bodyPr/>
                    <a:p>
                      <a:pPr algn="l">
                        <a:buClrTx/>
                        <a:buSzTx/>
                        <a:buNone/>
                      </a:pPr>
                      <a:r>
                        <a:rPr lang="zh-CN" altLang="en-US" sz="1600" b="1">
                          <a:ea typeface="华文中宋" panose="02010600040101010101" pitchFamily="2" charset="-122"/>
                        </a:rPr>
                        <a:t>企业可从信息填报系统中查询是否列入清单</a:t>
                      </a:r>
                      <a:endParaRPr lang="zh-CN" altLang="en-US" sz="1600" b="1">
                        <a:ea typeface="华文中宋" panose="02010600040101010101" pitchFamily="2" charset="-122"/>
                      </a:endParaRPr>
                    </a:p>
                  </a:txBody>
                  <a:tcPr/>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一</a:t>
            </a:r>
            <a:r>
              <a:rPr lang="en-US" altLang="zh-CN">
                <a:solidFill>
                  <a:srgbClr val="FF0000"/>
                </a:solidFill>
              </a:rPr>
              <a:t>.</a:t>
            </a:r>
            <a:r>
              <a:rPr lang="zh-CN" altLang="en-US">
                <a:solidFill>
                  <a:srgbClr val="FF0000"/>
                </a:solidFill>
              </a:rPr>
              <a:t>数字化电子发票</a:t>
            </a:r>
            <a:endParaRPr lang="zh-CN" altLang="en-US">
              <a:solidFill>
                <a:srgbClr val="FF0000"/>
              </a:solidFill>
            </a:endParaRPr>
          </a:p>
          <a:p>
            <a:pPr algn="l">
              <a:buClrTx/>
              <a:buSzTx/>
            </a:pPr>
            <a:r>
              <a:rPr lang="zh-CN" altLang="en-US">
                <a:solidFill>
                  <a:srgbClr val="00B0F0"/>
                </a:solidFill>
              </a:rPr>
              <a:t>（一）相关政</a:t>
            </a:r>
            <a:r>
              <a:rPr lang="zh-CN" altLang="en-US">
                <a:solidFill>
                  <a:srgbClr val="00B0F0"/>
                </a:solidFill>
              </a:rPr>
              <a:t>策</a:t>
            </a:r>
            <a:endParaRPr lang="zh-CN" altLang="en-US">
              <a:solidFill>
                <a:srgbClr val="00B0F0"/>
              </a:solidFill>
            </a:endParaRPr>
          </a:p>
          <a:p>
            <a:pPr algn="l">
              <a:buClrTx/>
              <a:buSzTx/>
            </a:pPr>
            <a:r>
              <a:rPr lang="en-US" altLang="zh-CN"/>
              <a:t>1.</a:t>
            </a:r>
            <a:r>
              <a:rPr lang="zh-CN" altLang="en-US"/>
              <a:t>国家税务总局、财政部、中国国家铁路集团有限公司关于铁路客运推广使用全面数字化的电子发票的公告（国家税务总局、财政部、中国国家铁路集团有限公司公告2024年第8号）</a:t>
            </a:r>
            <a:endParaRPr lang="zh-CN" altLang="en-US"/>
          </a:p>
          <a:p>
            <a:pPr algn="l">
              <a:buClrTx/>
              <a:buSzTx/>
            </a:pPr>
            <a:r>
              <a:rPr lang="en-US" altLang="zh-CN"/>
              <a:t>2.</a:t>
            </a:r>
            <a:r>
              <a:rPr lang="zh-CN" altLang="en-US"/>
              <a:t>国家税务总局、财政部、中国民用航空局关于民航旅客运输服务推广使用全面数字化的电子发票的公告（国家税务总局、财政部、中国民用航空局公告2024年第9号）</a:t>
            </a:r>
            <a:endParaRPr lang="zh-CN" altLang="en-US"/>
          </a:p>
          <a:p>
            <a:pPr algn="l">
              <a:buClrTx/>
              <a:buSzTx/>
            </a:pPr>
            <a:r>
              <a:rPr lang="en-US" altLang="zh-CN">
                <a:solidFill>
                  <a:schemeClr val="tx1"/>
                </a:solidFill>
              </a:rPr>
              <a:t>3.</a:t>
            </a:r>
            <a:r>
              <a:rPr lang="zh-CN" altLang="en-US">
                <a:solidFill>
                  <a:schemeClr val="tx1"/>
                </a:solidFill>
              </a:rPr>
              <a:t>国家税务总局关于推广应用全面数字化电子发票的公告（国家税务总局公告</a:t>
            </a:r>
            <a:r>
              <a:rPr lang="en-US" altLang="zh-CN">
                <a:solidFill>
                  <a:schemeClr val="tx1"/>
                </a:solidFill>
              </a:rPr>
              <a:t>2024</a:t>
            </a:r>
            <a:r>
              <a:rPr lang="zh-CN" altLang="en-US">
                <a:solidFill>
                  <a:schemeClr val="tx1"/>
                </a:solidFill>
              </a:rPr>
              <a:t>年第</a:t>
            </a:r>
            <a:r>
              <a:rPr lang="en-US" altLang="zh-CN">
                <a:solidFill>
                  <a:schemeClr val="tx1"/>
                </a:solidFill>
              </a:rPr>
              <a:t>11</a:t>
            </a:r>
            <a:r>
              <a:rPr lang="zh-CN" altLang="en-US">
                <a:solidFill>
                  <a:schemeClr val="tx1"/>
                </a:solidFill>
              </a:rPr>
              <a:t>号）</a:t>
            </a:r>
            <a:endParaRPr lang="zh-CN" altLang="en-US">
              <a:solidFill>
                <a:schemeClr val="tx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lnSpcReduction="20000"/>
          </a:bodyPr>
          <a:p>
            <a:pPr algn="l">
              <a:buClrTx/>
              <a:buSzTx/>
            </a:pPr>
            <a:r>
              <a:rPr lang="zh-CN" altLang="en-US">
                <a:solidFill>
                  <a:srgbClr val="00B0F0"/>
                </a:solidFill>
              </a:rPr>
              <a:t>（二）政策规定</a:t>
            </a:r>
            <a:endParaRPr lang="zh-CN" altLang="en-US">
              <a:solidFill>
                <a:srgbClr val="00B0F0"/>
              </a:solidFill>
            </a:endParaRPr>
          </a:p>
          <a:p>
            <a:pPr algn="l">
              <a:buClrTx/>
              <a:buSzTx/>
            </a:pPr>
            <a:r>
              <a:rPr lang="en-US" altLang="zh-CN">
                <a:solidFill>
                  <a:schemeClr val="tx1"/>
                </a:solidFill>
              </a:rPr>
              <a:t>1.</a:t>
            </a:r>
            <a:r>
              <a:rPr lang="zh-CN" altLang="en-US">
                <a:solidFill>
                  <a:schemeClr val="tx1"/>
                </a:solidFill>
              </a:rPr>
              <a:t>推广使用（施行）时间</a:t>
            </a:r>
            <a:endParaRPr lang="zh-CN" altLang="en-US">
              <a:solidFill>
                <a:schemeClr val="tx1"/>
              </a:solidFill>
            </a:endParaRPr>
          </a:p>
          <a:p>
            <a:pPr algn="l">
              <a:buClrTx/>
              <a:buSzTx/>
            </a:pPr>
            <a:endParaRPr lang="zh-CN" altLang="en-US">
              <a:solidFill>
                <a:schemeClr val="tx1"/>
              </a:solidFill>
            </a:endParaRPr>
          </a:p>
          <a:p>
            <a:pPr algn="l">
              <a:buClrTx/>
              <a:buSzTx/>
            </a:pPr>
            <a:endParaRPr lang="zh-CN" altLang="en-US">
              <a:solidFill>
                <a:schemeClr val="tx1"/>
              </a:solidFill>
            </a:endParaRPr>
          </a:p>
          <a:p>
            <a:pPr algn="l">
              <a:buClrTx/>
              <a:buSzTx/>
            </a:pPr>
            <a:endParaRPr lang="zh-CN" altLang="en-US">
              <a:solidFill>
                <a:schemeClr val="tx1"/>
              </a:solidFill>
            </a:endParaRPr>
          </a:p>
          <a:p>
            <a:pPr algn="l">
              <a:buClrTx/>
              <a:buSzTx/>
            </a:pPr>
            <a:endParaRPr lang="zh-CN" altLang="en-US">
              <a:solidFill>
                <a:schemeClr val="tx1"/>
              </a:solidFill>
            </a:endParaRPr>
          </a:p>
          <a:p>
            <a:pPr algn="l">
              <a:buClrTx/>
              <a:buSzTx/>
            </a:pPr>
            <a:endParaRPr lang="zh-CN" altLang="en-US">
              <a:solidFill>
                <a:schemeClr val="tx1"/>
              </a:solidFill>
            </a:endParaRPr>
          </a:p>
          <a:p>
            <a:pPr algn="l">
              <a:lnSpc>
                <a:spcPct val="100000"/>
              </a:lnSpc>
              <a:buClrTx/>
              <a:buSzTx/>
            </a:pPr>
            <a:r>
              <a:rPr lang="en-US" altLang="zh-CN">
                <a:solidFill>
                  <a:schemeClr val="tx1"/>
                </a:solidFill>
              </a:rPr>
              <a:t>2.</a:t>
            </a:r>
            <a:r>
              <a:rPr lang="zh-CN" altLang="en-US">
                <a:solidFill>
                  <a:schemeClr val="tx1"/>
                </a:solidFill>
              </a:rPr>
              <a:t>数电发票的概念和存在形态</a:t>
            </a:r>
            <a:endParaRPr lang="zh-CN" altLang="en-US">
              <a:solidFill>
                <a:schemeClr val="tx1"/>
              </a:solidFill>
            </a:endParaRPr>
          </a:p>
          <a:p>
            <a:pPr algn="l">
              <a:lnSpc>
                <a:spcPct val="100000"/>
              </a:lnSpc>
              <a:buClrTx/>
              <a:buSzTx/>
            </a:pPr>
            <a:r>
              <a:rPr lang="zh-CN" altLang="en-US">
                <a:solidFill>
                  <a:schemeClr val="tx1"/>
                </a:solidFill>
              </a:rPr>
              <a:t>（</a:t>
            </a:r>
            <a:r>
              <a:rPr lang="en-US" altLang="zh-CN">
                <a:solidFill>
                  <a:schemeClr val="tx1"/>
                </a:solidFill>
              </a:rPr>
              <a:t>1</a:t>
            </a:r>
            <a:r>
              <a:rPr lang="zh-CN" altLang="en-US">
                <a:solidFill>
                  <a:schemeClr val="tx1"/>
                </a:solidFill>
              </a:rPr>
              <a:t>）</a:t>
            </a:r>
            <a:r>
              <a:rPr lang="zh-CN" altLang="en-US">
                <a:solidFill>
                  <a:schemeClr val="tx1"/>
                </a:solidFill>
              </a:rPr>
              <a:t>概念</a:t>
            </a:r>
            <a:endParaRPr lang="zh-CN" altLang="en-US">
              <a:solidFill>
                <a:schemeClr val="tx1"/>
              </a:solidFill>
            </a:endParaRPr>
          </a:p>
          <a:p>
            <a:pPr algn="l">
              <a:lnSpc>
                <a:spcPct val="100000"/>
              </a:lnSpc>
              <a:buClrTx/>
              <a:buSzTx/>
            </a:pPr>
            <a:r>
              <a:rPr lang="zh-CN" altLang="en-US">
                <a:solidFill>
                  <a:schemeClr val="tx1"/>
                </a:solidFill>
              </a:rPr>
              <a:t>数电发票是《中华人民共和国发票管理办法》中</a:t>
            </a:r>
            <a:r>
              <a:rPr lang="en-US" altLang="zh-CN">
                <a:solidFill>
                  <a:schemeClr val="tx1"/>
                </a:solidFill>
              </a:rPr>
              <a:t>“</a:t>
            </a:r>
            <a:r>
              <a:rPr lang="zh-CN" altLang="en-US">
                <a:solidFill>
                  <a:schemeClr val="tx1"/>
                </a:solidFill>
              </a:rPr>
              <a:t>电子发票</a:t>
            </a:r>
            <a:r>
              <a:rPr lang="en-US" altLang="zh-CN">
                <a:solidFill>
                  <a:schemeClr val="tx1"/>
                </a:solidFill>
              </a:rPr>
              <a:t>”</a:t>
            </a:r>
            <a:r>
              <a:rPr lang="zh-CN" altLang="en-US">
                <a:solidFill>
                  <a:schemeClr val="tx1"/>
                </a:solidFill>
              </a:rPr>
              <a:t>的一种，是将发票的票面要素全面数字化、号码全国统一赋予、开票额度智能授予、信息通过税务数字账户等方式在征纳主体之间自动流转的新型发票</a:t>
            </a:r>
            <a:endParaRPr lang="zh-CN" altLang="en-US">
              <a:solidFill>
                <a:schemeClr val="tx1"/>
              </a:solidFill>
            </a:endParaRPr>
          </a:p>
          <a:p>
            <a:pPr algn="l">
              <a:lnSpc>
                <a:spcPct val="100000"/>
              </a:lnSpc>
              <a:buClrTx/>
              <a:buSzTx/>
            </a:pPr>
            <a:r>
              <a:rPr lang="zh-CN" altLang="en-US">
                <a:solidFill>
                  <a:schemeClr val="tx1"/>
                </a:solidFill>
              </a:rPr>
              <a:t>数电发票与纸质发票具有同等法律效力</a:t>
            </a:r>
            <a:endParaRPr lang="zh-CN" altLang="en-US">
              <a:solidFill>
                <a:schemeClr val="tx1"/>
              </a:solidFill>
            </a:endParaRPr>
          </a:p>
          <a:p>
            <a:pPr algn="l">
              <a:lnSpc>
                <a:spcPct val="100000"/>
              </a:lnSpc>
              <a:buClrTx/>
              <a:buSzTx/>
            </a:pPr>
            <a:r>
              <a:rPr lang="zh-CN" altLang="en-US">
                <a:solidFill>
                  <a:schemeClr val="tx1"/>
                </a:solidFill>
              </a:rPr>
              <a:t>（</a:t>
            </a:r>
            <a:r>
              <a:rPr lang="en-US" altLang="zh-CN">
                <a:solidFill>
                  <a:schemeClr val="tx1"/>
                </a:solidFill>
              </a:rPr>
              <a:t>2</a:t>
            </a:r>
            <a:r>
              <a:rPr lang="zh-CN" altLang="en-US">
                <a:solidFill>
                  <a:schemeClr val="tx1"/>
                </a:solidFill>
              </a:rPr>
              <a:t>）存在</a:t>
            </a:r>
            <a:r>
              <a:rPr lang="zh-CN" altLang="en-US">
                <a:solidFill>
                  <a:schemeClr val="tx1"/>
                </a:solidFill>
              </a:rPr>
              <a:t>形态</a:t>
            </a:r>
            <a:endParaRPr lang="zh-CN" altLang="en-US">
              <a:solidFill>
                <a:schemeClr val="tx1"/>
              </a:solidFill>
            </a:endParaRPr>
          </a:p>
          <a:p>
            <a:pPr algn="l">
              <a:lnSpc>
                <a:spcPct val="100000"/>
              </a:lnSpc>
              <a:buClrTx/>
              <a:buSzTx/>
            </a:pPr>
            <a:r>
              <a:rPr lang="zh-CN" altLang="en-US">
                <a:solidFill>
                  <a:schemeClr val="tx1"/>
                </a:solidFill>
              </a:rPr>
              <a:t>以数字化形态存在</a:t>
            </a:r>
            <a:endParaRPr lang="zh-CN" altLang="en-US">
              <a:solidFill>
                <a:schemeClr val="tx1"/>
              </a:solidFill>
            </a:endParaRPr>
          </a:p>
          <a:p>
            <a:pPr algn="l">
              <a:lnSpc>
                <a:spcPct val="100000"/>
              </a:lnSpc>
              <a:buClrTx/>
              <a:buSzTx/>
            </a:pPr>
            <a:r>
              <a:rPr lang="zh-CN" altLang="en-US">
                <a:solidFill>
                  <a:schemeClr val="tx1"/>
                </a:solidFill>
              </a:rPr>
              <a:t>单一联次</a:t>
            </a:r>
            <a:endParaRPr lang="zh-CN" altLang="en-US">
              <a:solidFill>
                <a:schemeClr val="tx1"/>
              </a:solidFill>
            </a:endParaRPr>
          </a:p>
        </p:txBody>
      </p:sp>
      <p:graphicFrame>
        <p:nvGraphicFramePr>
          <p:cNvPr id="4" name="表格 3"/>
          <p:cNvGraphicFramePr/>
          <p:nvPr>
            <p:custDataLst>
              <p:tags r:id="rId1"/>
            </p:custDataLst>
          </p:nvPr>
        </p:nvGraphicFramePr>
        <p:xfrm>
          <a:off x="555625" y="1525270"/>
          <a:ext cx="10736580" cy="1584960"/>
        </p:xfrm>
        <a:graphic>
          <a:graphicData uri="http://schemas.openxmlformats.org/drawingml/2006/table">
            <a:tbl>
              <a:tblPr firstRow="1" bandRow="1">
                <a:tableStyleId>{5C22544A-7EE6-4342-B048-85BDC9FD1C3A}</a:tableStyleId>
              </a:tblPr>
              <a:tblGrid>
                <a:gridCol w="4580255"/>
                <a:gridCol w="2654935"/>
                <a:gridCol w="3501390"/>
              </a:tblGrid>
              <a:tr h="379095">
                <a:tc>
                  <a:txBody>
                    <a:bodyPr/>
                    <a:p>
                      <a:pPr>
                        <a:buNone/>
                      </a:pPr>
                      <a:r>
                        <a:rPr lang="zh-CN" altLang="en-US" sz="2000" b="1">
                          <a:ea typeface="华文中宋" panose="02010600040101010101" pitchFamily="2" charset="-122"/>
                        </a:rPr>
                        <a:t>数电发票类别</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推广使用时间</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纸质发票使用时限</a:t>
                      </a:r>
                      <a:endParaRPr lang="zh-CN" altLang="en-US" sz="2000" b="1">
                        <a:ea typeface="华文中宋" panose="02010600040101010101" pitchFamily="2" charset="-122"/>
                      </a:endParaRPr>
                    </a:p>
                  </a:txBody>
                  <a:tcPr/>
                </a:tc>
              </a:tr>
              <a:tr h="379095">
                <a:tc>
                  <a:txBody>
                    <a:bodyPr/>
                    <a:p>
                      <a:pPr>
                        <a:buNone/>
                      </a:pPr>
                      <a:r>
                        <a:rPr lang="zh-CN" altLang="en-US" sz="2000" b="1">
                          <a:ea typeface="华文中宋" panose="02010600040101010101" pitchFamily="2" charset="-122"/>
                        </a:rPr>
                        <a:t>电子发票（铁路电子客票）</a:t>
                      </a:r>
                      <a:endParaRPr lang="zh-CN" altLang="en-US" sz="2000" b="1">
                        <a:ea typeface="华文中宋" panose="02010600040101010101" pitchFamily="2" charset="-122"/>
                      </a:endParaRPr>
                    </a:p>
                  </a:txBody>
                  <a:tcPr/>
                </a:tc>
                <a:tc>
                  <a:txBody>
                    <a:bodyPr/>
                    <a:p>
                      <a:pPr>
                        <a:buNone/>
                      </a:pPr>
                      <a:r>
                        <a:rPr lang="en-US" altLang="zh-CN" sz="2000" b="1">
                          <a:ea typeface="华文中宋" panose="02010600040101010101" pitchFamily="2" charset="-122"/>
                          <a:sym typeface="+mn-ea"/>
                        </a:rPr>
                        <a:t>2024</a:t>
                      </a:r>
                      <a:r>
                        <a:rPr lang="zh-CN" altLang="en-US" sz="2000" b="1">
                          <a:ea typeface="华文中宋" panose="02010600040101010101" pitchFamily="2" charset="-122"/>
                          <a:sym typeface="+mn-ea"/>
                        </a:rPr>
                        <a:t>年</a:t>
                      </a:r>
                      <a:r>
                        <a:rPr lang="en-US" altLang="zh-CN" sz="2000" b="1">
                          <a:ea typeface="华文中宋" panose="02010600040101010101" pitchFamily="2" charset="-122"/>
                          <a:sym typeface="+mn-ea"/>
                        </a:rPr>
                        <a:t>11</a:t>
                      </a:r>
                      <a:r>
                        <a:rPr lang="zh-CN" altLang="en-US" sz="2000" b="1">
                          <a:ea typeface="华文中宋" panose="02010600040101010101" pitchFamily="2" charset="-122"/>
                          <a:sym typeface="+mn-ea"/>
                        </a:rPr>
                        <a:t>月</a:t>
                      </a:r>
                      <a:r>
                        <a:rPr lang="en-US" altLang="zh-CN" sz="2000" b="1">
                          <a:ea typeface="华文中宋" panose="02010600040101010101" pitchFamily="2" charset="-122"/>
                          <a:sym typeface="+mn-ea"/>
                        </a:rPr>
                        <a:t>1</a:t>
                      </a:r>
                      <a:r>
                        <a:rPr lang="zh-CN" altLang="en-US" sz="2000" b="1">
                          <a:ea typeface="华文中宋" panose="02010600040101010101" pitchFamily="2" charset="-122"/>
                          <a:sym typeface="+mn-ea"/>
                        </a:rPr>
                        <a:t>日起</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乘车日期在</a:t>
                      </a:r>
                      <a:r>
                        <a:rPr lang="en-US" altLang="zh-CN" sz="2000" b="1">
                          <a:ea typeface="华文中宋" panose="02010600040101010101" pitchFamily="2" charset="-122"/>
                        </a:rPr>
                        <a:t>2025</a:t>
                      </a:r>
                      <a:r>
                        <a:rPr lang="zh-CN" altLang="en-US" sz="2000" b="1">
                          <a:ea typeface="华文中宋" panose="02010600040101010101" pitchFamily="2" charset="-122"/>
                        </a:rPr>
                        <a:t>年</a:t>
                      </a:r>
                      <a:r>
                        <a:rPr lang="en-US" altLang="zh-CN" sz="2000" b="1">
                          <a:ea typeface="华文中宋" panose="02010600040101010101" pitchFamily="2" charset="-122"/>
                        </a:rPr>
                        <a:t>9</a:t>
                      </a:r>
                      <a:r>
                        <a:rPr lang="zh-CN" altLang="en-US" sz="2000" b="1">
                          <a:ea typeface="华文中宋" panose="02010600040101010101" pitchFamily="2" charset="-122"/>
                        </a:rPr>
                        <a:t>月</a:t>
                      </a:r>
                      <a:r>
                        <a:rPr lang="en-US" altLang="zh-CN" sz="2000" b="1">
                          <a:ea typeface="华文中宋" panose="02010600040101010101" pitchFamily="2" charset="-122"/>
                        </a:rPr>
                        <a:t>30</a:t>
                      </a:r>
                      <a:r>
                        <a:rPr lang="zh-CN" altLang="en-US" sz="2000" b="1">
                          <a:ea typeface="华文中宋" panose="02010600040101010101" pitchFamily="2" charset="-122"/>
                        </a:rPr>
                        <a:t>日前</a:t>
                      </a:r>
                      <a:endParaRPr lang="zh-CN" altLang="en-US" sz="2000" b="1">
                        <a:ea typeface="华文中宋" panose="02010600040101010101" pitchFamily="2" charset="-122"/>
                      </a:endParaRPr>
                    </a:p>
                  </a:txBody>
                  <a:tcPr/>
                </a:tc>
              </a:tr>
              <a:tr h="379095">
                <a:tc>
                  <a:txBody>
                    <a:bodyPr/>
                    <a:p>
                      <a:pPr>
                        <a:buNone/>
                      </a:pPr>
                      <a:r>
                        <a:rPr lang="zh-CN" altLang="en-US" sz="2000" b="1">
                          <a:ea typeface="华文中宋" panose="02010600040101010101" pitchFamily="2" charset="-122"/>
                        </a:rPr>
                        <a:t>电子发票（航空运输电子客票行程单）</a:t>
                      </a:r>
                      <a:endParaRPr lang="zh-CN" altLang="en-US" sz="2000" b="1">
                        <a:ea typeface="华文中宋" panose="02010600040101010101" pitchFamily="2" charset="-122"/>
                      </a:endParaRPr>
                    </a:p>
                  </a:txBody>
                  <a:tcPr/>
                </a:tc>
                <a:tc>
                  <a:txBody>
                    <a:bodyPr/>
                    <a:p>
                      <a:pPr>
                        <a:buNone/>
                      </a:pPr>
                      <a:r>
                        <a:rPr lang="en-US" altLang="zh-CN" sz="2000" b="1">
                          <a:ea typeface="华文中宋" panose="02010600040101010101" pitchFamily="2" charset="-122"/>
                          <a:sym typeface="+mn-ea"/>
                        </a:rPr>
                        <a:t>2024</a:t>
                      </a:r>
                      <a:r>
                        <a:rPr lang="zh-CN" altLang="en-US" sz="2000" b="1">
                          <a:ea typeface="华文中宋" panose="02010600040101010101" pitchFamily="2" charset="-122"/>
                          <a:sym typeface="+mn-ea"/>
                        </a:rPr>
                        <a:t>年</a:t>
                      </a:r>
                      <a:r>
                        <a:rPr lang="en-US" altLang="zh-CN" sz="2000" b="1">
                          <a:ea typeface="华文中宋" panose="02010600040101010101" pitchFamily="2" charset="-122"/>
                          <a:sym typeface="+mn-ea"/>
                        </a:rPr>
                        <a:t>12</a:t>
                      </a:r>
                      <a:r>
                        <a:rPr lang="zh-CN" altLang="en-US" sz="2000" b="1">
                          <a:ea typeface="华文中宋" panose="02010600040101010101" pitchFamily="2" charset="-122"/>
                          <a:sym typeface="+mn-ea"/>
                        </a:rPr>
                        <a:t>月</a:t>
                      </a:r>
                      <a:r>
                        <a:rPr lang="en-US" altLang="zh-CN" sz="2000" b="1">
                          <a:ea typeface="华文中宋" panose="02010600040101010101" pitchFamily="2" charset="-122"/>
                          <a:sym typeface="+mn-ea"/>
                        </a:rPr>
                        <a:t>1</a:t>
                      </a:r>
                      <a:r>
                        <a:rPr lang="zh-CN" altLang="en-US" sz="2000" b="1">
                          <a:ea typeface="华文中宋" panose="02010600040101010101" pitchFamily="2" charset="-122"/>
                          <a:sym typeface="+mn-ea"/>
                        </a:rPr>
                        <a:t>日起</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乘机日期在</a:t>
                      </a:r>
                      <a:r>
                        <a:rPr lang="en-US" altLang="zh-CN" sz="2000" b="1">
                          <a:ea typeface="华文中宋" panose="02010600040101010101" pitchFamily="2" charset="-122"/>
                        </a:rPr>
                        <a:t>2025</a:t>
                      </a:r>
                      <a:r>
                        <a:rPr lang="zh-CN" altLang="en-US" sz="2000" b="1">
                          <a:ea typeface="华文中宋" panose="02010600040101010101" pitchFamily="2" charset="-122"/>
                        </a:rPr>
                        <a:t>年</a:t>
                      </a:r>
                      <a:r>
                        <a:rPr lang="en-US" altLang="zh-CN" sz="2000" b="1">
                          <a:ea typeface="华文中宋" panose="02010600040101010101" pitchFamily="2" charset="-122"/>
                        </a:rPr>
                        <a:t>9</a:t>
                      </a:r>
                      <a:r>
                        <a:rPr lang="zh-CN" altLang="en-US" sz="2000" b="1">
                          <a:ea typeface="华文中宋" panose="02010600040101010101" pitchFamily="2" charset="-122"/>
                        </a:rPr>
                        <a:t>月</a:t>
                      </a:r>
                      <a:r>
                        <a:rPr lang="en-US" altLang="zh-CN" sz="2000" b="1">
                          <a:ea typeface="华文中宋" panose="02010600040101010101" pitchFamily="2" charset="-122"/>
                        </a:rPr>
                        <a:t>30</a:t>
                      </a:r>
                      <a:r>
                        <a:rPr lang="zh-CN" altLang="en-US" sz="2000" b="1">
                          <a:ea typeface="华文中宋" panose="02010600040101010101" pitchFamily="2" charset="-122"/>
                        </a:rPr>
                        <a:t>日前</a:t>
                      </a:r>
                      <a:endParaRPr lang="zh-CN" altLang="en-US" sz="2000" b="1">
                        <a:ea typeface="华文中宋" panose="02010600040101010101" pitchFamily="2" charset="-122"/>
                      </a:endParaRPr>
                    </a:p>
                  </a:txBody>
                  <a:tcPr/>
                </a:tc>
              </a:tr>
              <a:tr h="379095">
                <a:tc>
                  <a:txBody>
                    <a:bodyPr/>
                    <a:p>
                      <a:pPr>
                        <a:buNone/>
                      </a:pPr>
                      <a:r>
                        <a:rPr lang="zh-CN" altLang="en-US" sz="2000" b="1">
                          <a:ea typeface="华文中宋" panose="02010600040101010101" pitchFamily="2" charset="-122"/>
                        </a:rPr>
                        <a:t>其他数电发</a:t>
                      </a:r>
                      <a:r>
                        <a:rPr lang="zh-CN" altLang="en-US" sz="2000" b="1">
                          <a:ea typeface="华文中宋" panose="02010600040101010101" pitchFamily="2" charset="-122"/>
                        </a:rPr>
                        <a:t>票</a:t>
                      </a:r>
                      <a:endParaRPr lang="zh-CN" altLang="en-US" sz="2000" b="1">
                        <a:ea typeface="华文中宋" panose="02010600040101010101" pitchFamily="2" charset="-122"/>
                      </a:endParaRPr>
                    </a:p>
                  </a:txBody>
                  <a:tcPr/>
                </a:tc>
                <a:tc>
                  <a:txBody>
                    <a:bodyPr/>
                    <a:p>
                      <a:pPr>
                        <a:buNone/>
                      </a:pPr>
                      <a:r>
                        <a:rPr lang="en-US" altLang="zh-CN" sz="2000" b="1">
                          <a:ea typeface="华文中宋" panose="02010600040101010101" pitchFamily="2" charset="-122"/>
                        </a:rPr>
                        <a:t>2024</a:t>
                      </a:r>
                      <a:r>
                        <a:rPr lang="zh-CN" altLang="en-US" sz="2000" b="1">
                          <a:ea typeface="华文中宋" panose="02010600040101010101" pitchFamily="2" charset="-122"/>
                        </a:rPr>
                        <a:t>年</a:t>
                      </a:r>
                      <a:r>
                        <a:rPr lang="en-US" altLang="zh-CN" sz="2000" b="1">
                          <a:ea typeface="华文中宋" panose="02010600040101010101" pitchFamily="2" charset="-122"/>
                        </a:rPr>
                        <a:t>12</a:t>
                      </a:r>
                      <a:r>
                        <a:rPr lang="zh-CN" altLang="en-US" sz="2000" b="1">
                          <a:ea typeface="华文中宋" panose="02010600040101010101" pitchFamily="2" charset="-122"/>
                        </a:rPr>
                        <a:t>月</a:t>
                      </a:r>
                      <a:r>
                        <a:rPr lang="en-US" altLang="zh-CN" sz="2000" b="1">
                          <a:ea typeface="华文中宋" panose="02010600040101010101" pitchFamily="2" charset="-122"/>
                        </a:rPr>
                        <a:t>1</a:t>
                      </a:r>
                      <a:r>
                        <a:rPr lang="zh-CN" altLang="en-US" sz="2000" b="1">
                          <a:ea typeface="华文中宋" panose="02010600040101010101" pitchFamily="2" charset="-122"/>
                        </a:rPr>
                        <a:t>日起</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未使用数电发票的纳税</a:t>
                      </a:r>
                      <a:r>
                        <a:rPr lang="zh-CN" altLang="en-US" sz="2000" b="1">
                          <a:ea typeface="华文中宋" panose="02010600040101010101" pitchFamily="2" charset="-122"/>
                        </a:rPr>
                        <a:t>人</a:t>
                      </a:r>
                      <a:endParaRPr lang="zh-CN" altLang="en-US" sz="2000" b="1">
                        <a:ea typeface="华文中宋" panose="02010600040101010101" pitchFamily="2" charset="-122"/>
                      </a:endParaRPr>
                    </a:p>
                  </a:txBody>
                  <a:tcP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pPr>
              <a:lnSpc>
                <a:spcPct val="100000"/>
              </a:lnSpc>
            </a:pPr>
            <a:r>
              <a:rPr lang="en-US"/>
              <a:t>2.</a:t>
            </a:r>
            <a:r>
              <a:rPr lang="zh-CN" altLang="en-US"/>
              <a:t>数电发票类别和特定业务发票</a:t>
            </a:r>
            <a:endParaRPr lang="zh-CN" altLang="en-US"/>
          </a:p>
          <a:p>
            <a:pPr>
              <a:lnSpc>
                <a:spcPct val="100000"/>
              </a:lnSpc>
            </a:pPr>
            <a:r>
              <a:rPr lang="zh-CN" altLang="en-US"/>
              <a:t>（</a:t>
            </a:r>
            <a:r>
              <a:rPr lang="en-US" altLang="zh-CN"/>
              <a:t>1</a:t>
            </a:r>
            <a:r>
              <a:rPr lang="zh-CN" altLang="en-US"/>
              <a:t>）数电发票类别</a:t>
            </a:r>
            <a:endParaRPr lang="zh-CN" altLang="en-US"/>
          </a:p>
          <a:p>
            <a:pPr>
              <a:lnSpc>
                <a:spcPct val="100000"/>
              </a:lnSpc>
            </a:pPr>
            <a:r>
              <a:rPr lang="zh-CN" altLang="en-US"/>
              <a:t>电子发票（增值税专用发票）、电子发票（普通发票）、电子发票（航空运输电子客票行程单）、电子发票（铁路电子客票）、电子发票（机动车销售统一发票）、电子发票（二手车销售统一发票）</a:t>
            </a:r>
            <a:endParaRPr lang="zh-CN" altLang="en-US"/>
          </a:p>
          <a:p>
            <a:pPr>
              <a:lnSpc>
                <a:spcPct val="100000"/>
              </a:lnSpc>
            </a:pPr>
            <a:r>
              <a:rPr lang="zh-CN" altLang="en-US"/>
              <a:t>（</a:t>
            </a:r>
            <a:r>
              <a:rPr lang="en-US" altLang="zh-CN"/>
              <a:t>2</a:t>
            </a:r>
            <a:r>
              <a:rPr lang="zh-CN" altLang="en-US"/>
              <a:t>）特定业务发票</a:t>
            </a:r>
            <a:endParaRPr lang="zh-CN" altLang="en-US"/>
          </a:p>
          <a:p>
            <a:pPr>
              <a:lnSpc>
                <a:spcPct val="100000"/>
              </a:lnSpc>
            </a:pPr>
            <a:r>
              <a:rPr lang="zh-CN" altLang="en-US"/>
              <a:t>特定业务标签生成（票样的左上</a:t>
            </a:r>
            <a:r>
              <a:rPr lang="zh-CN" altLang="en-US"/>
              <a:t>角）</a:t>
            </a:r>
            <a:endParaRPr lang="zh-CN" altLang="en-US"/>
          </a:p>
          <a:p>
            <a:pPr>
              <a:lnSpc>
                <a:spcPct val="100000"/>
              </a:lnSpc>
            </a:pPr>
            <a:r>
              <a:rPr lang="zh-CN" altLang="en-US"/>
              <a:t>建筑服务、成品油、报废产品收购、货物运输服务、不动产销售、不动产经营租赁服务、农产品收购、光伏收购、代收车船税、自产农产品销售、差额征税</a:t>
            </a:r>
            <a:r>
              <a:rPr lang="en-US" altLang="zh-CN"/>
              <a:t>-</a:t>
            </a:r>
            <a:r>
              <a:rPr lang="zh-CN" altLang="en-US"/>
              <a:t>差额开票、</a:t>
            </a:r>
            <a:r>
              <a:rPr lang="zh-CN" altLang="en-US">
                <a:sym typeface="+mn-ea"/>
              </a:rPr>
              <a:t>差额征税</a:t>
            </a:r>
            <a:r>
              <a:rPr lang="en-US" altLang="zh-CN">
                <a:sym typeface="+mn-ea"/>
              </a:rPr>
              <a:t>-</a:t>
            </a:r>
            <a:r>
              <a:rPr lang="zh-CN" altLang="en-US">
                <a:sym typeface="+mn-ea"/>
              </a:rPr>
              <a:t>全额开票、旅客运输服务、机动车（</a:t>
            </a:r>
            <a:r>
              <a:rPr lang="en-US" altLang="zh-CN">
                <a:sym typeface="+mn-ea"/>
              </a:rPr>
              <a:t>*</a:t>
            </a:r>
            <a:r>
              <a:rPr lang="zh-CN" altLang="en-US">
                <a:sym typeface="+mn-ea"/>
              </a:rPr>
              <a:t>销售专用发票）、反向开票（</a:t>
            </a:r>
            <a:r>
              <a:rPr lang="en-US" altLang="zh-CN">
                <a:sym typeface="+mn-ea"/>
              </a:rPr>
              <a:t>*</a:t>
            </a:r>
            <a:r>
              <a:rPr lang="zh-CN" altLang="en-US">
                <a:sym typeface="+mn-ea"/>
              </a:rPr>
              <a:t>二手车销售统一发票）、二手车（</a:t>
            </a:r>
            <a:r>
              <a:rPr lang="en-US" altLang="zh-CN">
                <a:sym typeface="+mn-ea"/>
              </a:rPr>
              <a:t>*</a:t>
            </a:r>
            <a:r>
              <a:rPr lang="zh-CN" altLang="en-US">
                <a:sym typeface="+mn-ea"/>
              </a:rPr>
              <a:t>增值税专用发票）、税务代开、委托代开、税务代开汇总代开、通行费（</a:t>
            </a:r>
            <a:r>
              <a:rPr lang="en-US" altLang="zh-CN">
                <a:sym typeface="+mn-ea"/>
              </a:rPr>
              <a:t>*</a:t>
            </a:r>
            <a:r>
              <a:rPr lang="zh-CN" altLang="en-US">
                <a:sym typeface="+mn-ea"/>
              </a:rPr>
              <a:t>征税、不征税）、医疗服务（门诊）、医疗服务（住院）、</a:t>
            </a:r>
            <a:r>
              <a:rPr lang="en-US" altLang="zh-CN">
                <a:sym typeface="+mn-ea"/>
              </a:rPr>
              <a:t>XT</a:t>
            </a:r>
            <a:r>
              <a:rPr lang="zh-CN" altLang="en-US">
                <a:sym typeface="+mn-ea"/>
              </a:rPr>
              <a:t>、</a:t>
            </a:r>
            <a:r>
              <a:rPr lang="en-US" altLang="zh-CN">
                <a:sym typeface="+mn-ea"/>
              </a:rPr>
              <a:t>*</a:t>
            </a:r>
            <a:r>
              <a:rPr lang="zh-CN" altLang="en-US">
                <a:sym typeface="+mn-ea"/>
              </a:rPr>
              <a:t>拖拉机和联合收割机</a:t>
            </a:r>
            <a:endParaRPr lang="zh-CN" altLang="en-US">
              <a:sym typeface="+mn-ea"/>
            </a:endParaRPr>
          </a:p>
          <a:p>
            <a:endParaRPr lang="zh-CN" altLang="en-US">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sym typeface="+mn-ea"/>
              </a:rPr>
              <a:t>3.</a:t>
            </a:r>
            <a:r>
              <a:rPr lang="zh-CN" altLang="en-US">
                <a:sym typeface="+mn-ea"/>
              </a:rPr>
              <a:t>数电发票的票面基本内容</a:t>
            </a:r>
            <a:endParaRPr lang="zh-CN" altLang="en-US">
              <a:sym typeface="+mn-ea"/>
            </a:endParaRPr>
          </a:p>
          <a:p>
            <a:r>
              <a:rPr lang="zh-CN" altLang="en-US">
                <a:sym typeface="+mn-ea"/>
              </a:rPr>
              <a:t>包括：发票名称、发票号码、开票日期、购买方信息、销售方信息、项目名称、规格型号、单位、数量、单价、金额、税率</a:t>
            </a:r>
            <a:r>
              <a:rPr lang="en-US" altLang="zh-CN">
                <a:sym typeface="+mn-ea"/>
              </a:rPr>
              <a:t>/</a:t>
            </a:r>
            <a:r>
              <a:rPr lang="zh-CN" altLang="en-US">
                <a:sym typeface="+mn-ea"/>
              </a:rPr>
              <a:t>征收率、税额、合计、价税合计、备注、开票人等</a:t>
            </a:r>
            <a:endParaRPr lang="zh-CN" altLang="en-US">
              <a:sym typeface="+mn-ea"/>
            </a:endParaRPr>
          </a:p>
          <a:p>
            <a:r>
              <a:rPr lang="zh-CN" altLang="en-US">
                <a:solidFill>
                  <a:srgbClr val="FF0000"/>
                </a:solidFill>
                <a:sym typeface="+mn-ea"/>
              </a:rPr>
              <a:t>注：</a:t>
            </a:r>
            <a:r>
              <a:rPr lang="zh-CN" altLang="en-US">
                <a:sym typeface="+mn-ea"/>
              </a:rPr>
              <a:t>各种发票的内容有差异</a:t>
            </a:r>
            <a:endParaRPr lang="zh-CN" altLang="en-US">
              <a:sym typeface="+mn-ea"/>
            </a:endParaRPr>
          </a:p>
          <a:p>
            <a:r>
              <a:rPr lang="zh-CN" altLang="en-US">
                <a:sym typeface="+mn-ea"/>
              </a:rPr>
              <a:t>电子发票（铁路电子客票的基本内容包括：发票号码、开票日期、购买方信息、</a:t>
            </a:r>
            <a:r>
              <a:rPr lang="zh-CN" altLang="en-US">
                <a:solidFill>
                  <a:srgbClr val="FF0000"/>
                </a:solidFill>
                <a:sym typeface="+mn-ea"/>
              </a:rPr>
              <a:t>旅客身份证件信息、行程信息</a:t>
            </a:r>
            <a:r>
              <a:rPr lang="zh-CN" altLang="en-US">
                <a:sym typeface="+mn-ea"/>
              </a:rPr>
              <a:t>、票价、二维码等</a:t>
            </a:r>
            <a:endParaRPr lang="zh-CN" altLang="en-US">
              <a:sym typeface="+mn-ea"/>
            </a:endParaRPr>
          </a:p>
          <a:p>
            <a:r>
              <a:rPr lang="zh-CN" altLang="en-US">
                <a:sym typeface="+mn-ea"/>
              </a:rPr>
              <a:t>电子发票（航空运输电子客票行程单）的基本内容包括：发票号码、</a:t>
            </a:r>
            <a:r>
              <a:rPr lang="zh-CN" altLang="en-US">
                <a:solidFill>
                  <a:srgbClr val="FF0000"/>
                </a:solidFill>
                <a:sym typeface="+mn-ea"/>
              </a:rPr>
              <a:t>开票状态</a:t>
            </a:r>
            <a:r>
              <a:rPr lang="zh-CN" altLang="en-US">
                <a:sym typeface="+mn-ea"/>
              </a:rPr>
              <a:t>、</a:t>
            </a:r>
            <a:r>
              <a:rPr lang="zh-CN" altLang="en-US">
                <a:solidFill>
                  <a:srgbClr val="FF0000"/>
                </a:solidFill>
                <a:sym typeface="+mn-ea"/>
              </a:rPr>
              <a:t>国内国际标识、旅客身份证件信息、行程信息</a:t>
            </a:r>
            <a:r>
              <a:rPr lang="zh-CN" altLang="en-US">
                <a:sym typeface="+mn-ea"/>
              </a:rPr>
              <a:t>、填开日期、填开单位、购买方信息、票价、燃油附加费、增值税税额、增值税税率、民航发展基金、二维码等</a:t>
            </a:r>
            <a:endParaRPr lang="zh-CN" altLang="en-US">
              <a:sym typeface="+mn-ea"/>
            </a:endParaRPr>
          </a:p>
          <a:p>
            <a:r>
              <a:rPr lang="en-US">
                <a:sym typeface="+mn-ea"/>
              </a:rPr>
              <a:t>4.</a:t>
            </a:r>
            <a:r>
              <a:rPr lang="zh-CN" altLang="en-US">
                <a:sym typeface="+mn-ea"/>
              </a:rPr>
              <a:t>数电发票的号码</a:t>
            </a:r>
            <a:endParaRPr lang="zh-CN" altLang="en-US"/>
          </a:p>
          <a:p>
            <a:r>
              <a:rPr lang="en-US" altLang="zh-CN">
                <a:sym typeface="+mn-ea"/>
              </a:rPr>
              <a:t>20</a:t>
            </a:r>
            <a:r>
              <a:rPr lang="zh-CN" altLang="en-US">
                <a:sym typeface="+mn-ea"/>
              </a:rPr>
              <a:t>位，其中：第</a:t>
            </a:r>
            <a:r>
              <a:rPr lang="en-US" altLang="zh-CN">
                <a:sym typeface="+mn-ea"/>
              </a:rPr>
              <a:t>1-2</a:t>
            </a:r>
            <a:r>
              <a:rPr lang="zh-CN" altLang="en-US">
                <a:sym typeface="+mn-ea"/>
              </a:rPr>
              <a:t>位代表公历年度的后两位，第</a:t>
            </a:r>
            <a:r>
              <a:rPr lang="en-US" altLang="zh-CN">
                <a:sym typeface="+mn-ea"/>
              </a:rPr>
              <a:t>3-4</a:t>
            </a:r>
            <a:r>
              <a:rPr lang="zh-CN" altLang="en-US">
                <a:sym typeface="+mn-ea"/>
              </a:rPr>
              <a:t>位代表开票方所在的省级税务局区域代码，第</a:t>
            </a:r>
            <a:r>
              <a:rPr lang="en-US" altLang="zh-CN">
                <a:sym typeface="+mn-ea"/>
              </a:rPr>
              <a:t>5</a:t>
            </a:r>
            <a:r>
              <a:rPr lang="zh-CN" altLang="en-US">
                <a:sym typeface="+mn-ea"/>
              </a:rPr>
              <a:t>位代表开具渠道等信息，第</a:t>
            </a:r>
            <a:r>
              <a:rPr lang="en-US" altLang="zh-CN">
                <a:sym typeface="+mn-ea"/>
              </a:rPr>
              <a:t>6-20</a:t>
            </a:r>
            <a:r>
              <a:rPr lang="zh-CN" altLang="en-US">
                <a:sym typeface="+mn-ea"/>
              </a:rPr>
              <a:t>位为顺序编码</a:t>
            </a:r>
            <a:endParaRPr lang="zh-CN" altLang="en-US"/>
          </a:p>
          <a:p>
            <a:endParaRPr lang="zh-CN" altLang="en-US">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pPr>
              <a:lnSpc>
                <a:spcPct val="100000"/>
              </a:lnSpc>
            </a:pPr>
            <a:r>
              <a:rPr lang="en-US" altLang="zh-CN"/>
              <a:t>5.</a:t>
            </a:r>
            <a:r>
              <a:rPr lang="zh-CN" altLang="en-US"/>
              <a:t>发票总额度管理</a:t>
            </a:r>
            <a:endParaRPr lang="zh-CN" altLang="en-US"/>
          </a:p>
          <a:p>
            <a:pPr>
              <a:lnSpc>
                <a:spcPct val="100000"/>
              </a:lnSpc>
            </a:pPr>
            <a:r>
              <a:rPr lang="zh-CN" altLang="en-US"/>
              <a:t>税务机关根据纳税人的税收风险程度、纳税信用级别、实际经营情况等因素，通过电子发票服务平台授予发票总额度，并实行动态调整</a:t>
            </a:r>
            <a:endParaRPr lang="zh-CN" altLang="en-US"/>
          </a:p>
          <a:p>
            <a:pPr>
              <a:lnSpc>
                <a:spcPct val="100000"/>
              </a:lnSpc>
            </a:pPr>
            <a:r>
              <a:rPr lang="zh-CN" altLang="en-US"/>
              <a:t>（</a:t>
            </a:r>
            <a:r>
              <a:rPr lang="en-US" altLang="zh-CN"/>
              <a:t>1</a:t>
            </a:r>
            <a:r>
              <a:rPr lang="zh-CN" altLang="en-US"/>
              <a:t>）发票总额度</a:t>
            </a:r>
            <a:endParaRPr lang="zh-CN" altLang="en-US"/>
          </a:p>
          <a:p>
            <a:pPr>
              <a:lnSpc>
                <a:spcPct val="100000"/>
              </a:lnSpc>
            </a:pPr>
            <a:r>
              <a:rPr lang="zh-CN" altLang="en-US"/>
              <a:t>是指一个自然月内，纳税人发票开具总金额（不含增值税）的上限额度。</a:t>
            </a:r>
            <a:endParaRPr lang="zh-CN" altLang="en-US"/>
          </a:p>
          <a:p>
            <a:pPr>
              <a:lnSpc>
                <a:spcPct val="100000"/>
              </a:lnSpc>
            </a:pPr>
            <a:r>
              <a:rPr lang="zh-CN" altLang="en-US"/>
              <a:t>纳税人在增值税申报期内，</a:t>
            </a:r>
            <a:r>
              <a:rPr lang="zh-CN" altLang="en-US">
                <a:solidFill>
                  <a:srgbClr val="FF0000"/>
                </a:solidFill>
              </a:rPr>
              <a:t>完成增值税申报前</a:t>
            </a:r>
            <a:r>
              <a:rPr lang="zh-CN" altLang="en-US"/>
              <a:t>，可以按照上月剩余发票额度且不超过当月发票总额度的范围内开具发票</a:t>
            </a:r>
            <a:endParaRPr lang="zh-CN" altLang="en-US"/>
          </a:p>
          <a:p>
            <a:pPr>
              <a:lnSpc>
                <a:spcPct val="100000"/>
              </a:lnSpc>
            </a:pPr>
            <a:r>
              <a:rPr lang="zh-CN" altLang="en-US"/>
              <a:t>纳税人按规定完成增值税</a:t>
            </a:r>
            <a:r>
              <a:rPr lang="zh-CN" altLang="en-US">
                <a:solidFill>
                  <a:srgbClr val="FF0000"/>
                </a:solidFill>
              </a:rPr>
              <a:t>申报且比对通过后</a:t>
            </a:r>
            <a:r>
              <a:rPr lang="zh-CN" altLang="en-US"/>
              <a:t>，可以按照当月剩余发票额度开具发票</a:t>
            </a:r>
            <a:endParaRPr lang="zh-CN" altLang="en-US"/>
          </a:p>
          <a:p>
            <a:pPr>
              <a:lnSpc>
                <a:spcPct val="100000"/>
              </a:lnSpc>
            </a:pPr>
            <a:r>
              <a:rPr lang="zh-CN" altLang="en-US"/>
              <a:t>当月开具红字数电发票（</a:t>
            </a:r>
            <a:r>
              <a:rPr lang="zh-CN" altLang="en-US">
                <a:sym typeface="+mn-ea"/>
              </a:rPr>
              <a:t>开具红字</a:t>
            </a:r>
            <a:r>
              <a:rPr lang="zh-CN" altLang="en-US"/>
              <a:t>纸质发票</a:t>
            </a:r>
            <a:r>
              <a:rPr lang="zh-CN" altLang="en-US">
                <a:solidFill>
                  <a:srgbClr val="FF0000"/>
                </a:solidFill>
              </a:rPr>
              <a:t>或作废</a:t>
            </a:r>
            <a:r>
              <a:rPr lang="zh-CN" altLang="en-US"/>
              <a:t>）的，电子发票服务平台同步增加其剩余发票额度；跨月开具红字数电发票</a:t>
            </a:r>
            <a:r>
              <a:rPr lang="zh-CN" altLang="en-US">
                <a:sym typeface="+mn-ea"/>
              </a:rPr>
              <a:t>（</a:t>
            </a:r>
            <a:r>
              <a:rPr lang="zh-CN" altLang="en-US">
                <a:sym typeface="+mn-ea"/>
              </a:rPr>
              <a:t>开具红字</a:t>
            </a:r>
            <a:r>
              <a:rPr lang="zh-CN" altLang="en-US">
                <a:sym typeface="+mn-ea"/>
              </a:rPr>
              <a:t>纸质发票）</a:t>
            </a:r>
            <a:r>
              <a:rPr lang="zh-CN" altLang="en-US"/>
              <a:t>的，电子发票服务平台不增加其剩余发票额度</a:t>
            </a:r>
            <a:endParaRPr lang="zh-CN" altLang="en-US"/>
          </a:p>
          <a:p>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20000"/>
          </a:bodyPr>
          <a:p>
            <a:pPr>
              <a:lnSpc>
                <a:spcPct val="100000"/>
              </a:lnSpc>
            </a:pPr>
            <a:r>
              <a:rPr lang="zh-CN" altLang="en-US"/>
              <a:t>（</a:t>
            </a:r>
            <a:r>
              <a:rPr lang="en-US" altLang="zh-CN"/>
              <a:t>2</a:t>
            </a:r>
            <a:r>
              <a:rPr lang="zh-CN" altLang="en-US"/>
              <a:t>）发票总额度调整</a:t>
            </a:r>
            <a:endParaRPr lang="zh-CN" altLang="en-US"/>
          </a:p>
          <a:p>
            <a:pPr>
              <a:lnSpc>
                <a:spcPct val="100000"/>
              </a:lnSpc>
            </a:pPr>
            <a:r>
              <a:rPr lang="zh-CN" altLang="en-US">
                <a:sym typeface="+mn-ea"/>
              </a:rPr>
              <a:t>纳税人因实际经营情况发生变化需要调整发票总额度的，经主管税务机关确认后予以调整</a:t>
            </a:r>
            <a:endParaRPr lang="zh-CN" altLang="en-US"/>
          </a:p>
          <a:p>
            <a:pPr>
              <a:lnSpc>
                <a:spcPct val="100000"/>
              </a:lnSpc>
            </a:pPr>
            <a:r>
              <a:rPr lang="zh-CN" altLang="en-US"/>
              <a:t>发票总额度的动态确定有四种方式，包括月初赋额调整、赋额临时调整、赋额定期调整、人工赋额调整。</a:t>
            </a:r>
            <a:endParaRPr lang="zh-CN" altLang="en-US"/>
          </a:p>
          <a:p>
            <a:pPr>
              <a:lnSpc>
                <a:spcPct val="100000"/>
              </a:lnSpc>
            </a:pPr>
            <a:r>
              <a:rPr lang="zh-CN" altLang="en-US">
                <a:latin typeface="Calibri" panose="020F0502020204030204" charset="0"/>
              </a:rPr>
              <a:t>①</a:t>
            </a:r>
            <a:r>
              <a:rPr lang="zh-CN" altLang="en-US"/>
              <a:t>月初赋额调整</a:t>
            </a:r>
            <a:endParaRPr lang="zh-CN" altLang="en-US"/>
          </a:p>
          <a:p>
            <a:pPr>
              <a:lnSpc>
                <a:spcPct val="100000"/>
              </a:lnSpc>
            </a:pPr>
            <a:r>
              <a:rPr lang="zh-CN" altLang="en-US"/>
              <a:t>月初赋额调整是指信息系统每月初自动对纳税人的发票总额度进行调整</a:t>
            </a:r>
            <a:endParaRPr lang="zh-CN" altLang="en-US"/>
          </a:p>
          <a:p>
            <a:pPr>
              <a:lnSpc>
                <a:spcPct val="100000"/>
              </a:lnSpc>
            </a:pPr>
            <a:r>
              <a:rPr lang="en-US" altLang="zh-CN">
                <a:latin typeface="Calibri" panose="020F0502020204030204" charset="0"/>
              </a:rPr>
              <a:t>②</a:t>
            </a:r>
            <a:r>
              <a:rPr lang="zh-CN" altLang="en-US"/>
              <a:t>赋额临时调整</a:t>
            </a:r>
            <a:endParaRPr lang="zh-CN" altLang="en-US"/>
          </a:p>
          <a:p>
            <a:pPr>
              <a:lnSpc>
                <a:spcPct val="100000"/>
              </a:lnSpc>
            </a:pPr>
            <a:r>
              <a:rPr lang="zh-CN" altLang="en-US"/>
              <a:t>赋额临时调整是指纳税信用良好的纳税人当月开具发票金额首次达到当月发票总额度的一定比例时，信息系统自动为其临时调增一次当月发票总额度</a:t>
            </a:r>
            <a:endParaRPr lang="zh-CN" altLang="en-US"/>
          </a:p>
          <a:p>
            <a:pPr>
              <a:lnSpc>
                <a:spcPct val="100000"/>
              </a:lnSpc>
            </a:pPr>
            <a:r>
              <a:rPr lang="zh-CN" altLang="en-US">
                <a:latin typeface="Calibri" panose="020F0502020204030204" charset="0"/>
              </a:rPr>
              <a:t>③</a:t>
            </a:r>
            <a:r>
              <a:rPr lang="zh-CN" altLang="en-US"/>
              <a:t>赋额定期调整</a:t>
            </a:r>
            <a:endParaRPr lang="zh-CN" altLang="en-US"/>
          </a:p>
          <a:p>
            <a:pPr>
              <a:lnSpc>
                <a:spcPct val="100000"/>
              </a:lnSpc>
            </a:pPr>
            <a:r>
              <a:rPr lang="zh-CN" altLang="en-US"/>
              <a:t>赋额定期调整是指信息系统自动对纳税人当月发票总额度进行调整</a:t>
            </a:r>
            <a:endParaRPr lang="zh-CN" altLang="en-US"/>
          </a:p>
          <a:p>
            <a:pPr>
              <a:lnSpc>
                <a:spcPct val="100000"/>
              </a:lnSpc>
            </a:pPr>
            <a:r>
              <a:rPr lang="zh-CN" altLang="en-US">
                <a:latin typeface="Calibri" panose="020F0502020204030204" charset="0"/>
              </a:rPr>
              <a:t>④</a:t>
            </a:r>
            <a:r>
              <a:rPr lang="zh-CN" altLang="en-US"/>
              <a:t>人工赋额调整</a:t>
            </a:r>
            <a:endParaRPr lang="zh-CN" altLang="en-US"/>
          </a:p>
          <a:p>
            <a:pPr>
              <a:lnSpc>
                <a:spcPct val="100000"/>
              </a:lnSpc>
            </a:pPr>
            <a:r>
              <a:rPr lang="zh-CN" altLang="en-US"/>
              <a:t>人工赋额调整是指纳税人因实际经营情况发生变化申请调整发票总额度，</a:t>
            </a:r>
            <a:r>
              <a:rPr lang="zh-CN" altLang="en-US">
                <a:solidFill>
                  <a:srgbClr val="FF0000"/>
                </a:solidFill>
              </a:rPr>
              <a:t>主管税务机关</a:t>
            </a:r>
            <a:r>
              <a:rPr lang="zh-CN" altLang="en-US"/>
              <a:t>确认未发现异常的，为纳税人调整发票总额度</a:t>
            </a: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lnSpcReduction="20000"/>
          </a:bodyPr>
          <a:p>
            <a:pPr>
              <a:lnSpc>
                <a:spcPct val="110000"/>
              </a:lnSpc>
            </a:pPr>
            <a:r>
              <a:rPr lang="en-US"/>
              <a:t>6.</a:t>
            </a:r>
            <a:r>
              <a:rPr lang="zh-CN" altLang="en-US"/>
              <a:t>数电发票的开具和取得</a:t>
            </a:r>
            <a:endParaRPr lang="zh-CN" altLang="en-US"/>
          </a:p>
          <a:p>
            <a:pPr>
              <a:lnSpc>
                <a:spcPct val="110000"/>
              </a:lnSpc>
            </a:pPr>
            <a:r>
              <a:rPr lang="zh-CN" altLang="en-US"/>
              <a:t>（</a:t>
            </a:r>
            <a:r>
              <a:rPr lang="en-US" altLang="zh-CN"/>
              <a:t>1</a:t>
            </a:r>
            <a:r>
              <a:rPr lang="zh-CN" altLang="en-US"/>
              <a:t>）一般数电发票</a:t>
            </a:r>
            <a:endParaRPr lang="zh-CN" altLang="en-US"/>
          </a:p>
          <a:p>
            <a:pPr>
              <a:lnSpc>
                <a:spcPct val="110000"/>
              </a:lnSpc>
            </a:pPr>
            <a:r>
              <a:rPr lang="zh-CN" altLang="en-US">
                <a:latin typeface="Calibri" panose="020F0502020204030204" charset="0"/>
              </a:rPr>
              <a:t>①开具</a:t>
            </a:r>
            <a:endParaRPr lang="zh-CN" altLang="en-US">
              <a:latin typeface="Calibri" panose="020F0502020204030204" charset="0"/>
            </a:endParaRPr>
          </a:p>
          <a:p>
            <a:pPr>
              <a:lnSpc>
                <a:spcPct val="110000"/>
              </a:lnSpc>
            </a:pPr>
            <a:r>
              <a:rPr lang="zh-CN" altLang="en-US"/>
              <a:t>税务机关建设全国统一的电子发票服务平台，提供免费的数电发票开票、用票服务。对按照规定不使用网络办税、不具备网络条件或者存在重大涉税风险的，可以暂不提供服务，具体情形由省级税务机关确定</a:t>
            </a:r>
            <a:endParaRPr lang="zh-CN" altLang="en-US"/>
          </a:p>
          <a:p>
            <a:pPr>
              <a:lnSpc>
                <a:spcPct val="110000"/>
              </a:lnSpc>
            </a:pPr>
            <a:r>
              <a:rPr lang="zh-CN" altLang="en-US"/>
              <a:t>数电发票的开具需要通过实人认证等方式进行身份验证</a:t>
            </a:r>
            <a:endParaRPr lang="zh-CN" altLang="en-US"/>
          </a:p>
          <a:p>
            <a:pPr>
              <a:lnSpc>
                <a:spcPct val="110000"/>
              </a:lnSpc>
            </a:pPr>
            <a:r>
              <a:rPr lang="zh-CN" altLang="en-US">
                <a:latin typeface="Calibri" panose="020F0502020204030204" charset="0"/>
                <a:sym typeface="+mn-ea"/>
              </a:rPr>
              <a:t>②取得</a:t>
            </a:r>
            <a:endParaRPr lang="zh-CN" altLang="en-US">
              <a:latin typeface="Calibri" panose="020F0502020204030204" charset="0"/>
              <a:sym typeface="+mn-ea"/>
            </a:endParaRPr>
          </a:p>
          <a:p>
            <a:pPr>
              <a:lnSpc>
                <a:spcPct val="110000"/>
              </a:lnSpc>
            </a:pPr>
            <a:r>
              <a:rPr lang="zh-CN" altLang="en-US"/>
              <a:t>已开具的数电发票通过电子发票服务平台自动交付。开票方也可以通过电子邮件、二维码、下载打印等方式交付数电发票。选择下载打印方式交付的，数电发票的票面自动标记并显示</a:t>
            </a:r>
            <a:r>
              <a:rPr lang="en-US" altLang="zh-CN"/>
              <a:t>“</a:t>
            </a:r>
            <a:r>
              <a:rPr lang="zh-CN" altLang="en-US"/>
              <a:t>下载次数</a:t>
            </a:r>
            <a:r>
              <a:rPr lang="en-US" altLang="zh-CN"/>
              <a:t>”“</a:t>
            </a:r>
            <a:r>
              <a:rPr lang="zh-CN" altLang="en-US"/>
              <a:t>打印次数</a:t>
            </a:r>
            <a:r>
              <a:rPr lang="en-US" altLang="zh-CN"/>
              <a:t>”</a:t>
            </a:r>
            <a:endParaRPr lang="zh-CN" altLang="en-US"/>
          </a:p>
          <a:p>
            <a:pPr>
              <a:lnSpc>
                <a:spcPct val="110000"/>
              </a:lnSpc>
            </a:pPr>
            <a:r>
              <a:rPr lang="zh-CN" altLang="en-US">
                <a:sym typeface="+mn-ea"/>
              </a:rPr>
              <a:t>单位和个体工商户可以登录自有的</a:t>
            </a:r>
            <a:r>
              <a:rPr lang="zh-CN" altLang="en-US">
                <a:solidFill>
                  <a:srgbClr val="FF0000"/>
                </a:solidFill>
                <a:sym typeface="+mn-ea"/>
              </a:rPr>
              <a:t>税务数字账户</a:t>
            </a:r>
            <a:r>
              <a:rPr lang="zh-CN" altLang="en-US">
                <a:sym typeface="+mn-ea"/>
              </a:rPr>
              <a:t>，选择票据类别、发票来源、票种、发票号码等条件，查询、下载、打印、导出发票相关信息</a:t>
            </a:r>
            <a:endParaRPr lang="zh-CN" altLang="en-US"/>
          </a:p>
          <a:p>
            <a:pPr>
              <a:lnSpc>
                <a:spcPct val="110000"/>
              </a:lnSpc>
            </a:pPr>
            <a:r>
              <a:rPr lang="zh-CN" altLang="en-US">
                <a:sym typeface="+mn-ea"/>
              </a:rPr>
              <a:t>自然人可以登录本人的</a:t>
            </a:r>
            <a:r>
              <a:rPr lang="zh-CN" altLang="en-US">
                <a:solidFill>
                  <a:srgbClr val="FF0000"/>
                </a:solidFill>
                <a:sym typeface="+mn-ea"/>
              </a:rPr>
              <a:t>个人所得税</a:t>
            </a:r>
            <a:r>
              <a:rPr lang="en-US" altLang="zh-CN">
                <a:solidFill>
                  <a:srgbClr val="FF0000"/>
                </a:solidFill>
                <a:sym typeface="+mn-ea"/>
              </a:rPr>
              <a:t>app</a:t>
            </a:r>
            <a:r>
              <a:rPr lang="zh-CN" altLang="en-US">
                <a:solidFill>
                  <a:srgbClr val="FF0000"/>
                </a:solidFill>
                <a:sym typeface="+mn-ea"/>
              </a:rPr>
              <a:t>个人票夹</a:t>
            </a:r>
            <a:r>
              <a:rPr lang="zh-CN" altLang="en-US">
                <a:sym typeface="+mn-ea"/>
              </a:rPr>
              <a:t>查看、下载、导出、拒收从电子发票服务平台取得、申请代开的数电发票，并可使用扫码开票、发票抬头信息维护、红字发票提醒等功能</a:t>
            </a:r>
            <a:endParaRPr lang="zh-CN" altLang="en-US"/>
          </a:p>
          <a:p>
            <a:pPr>
              <a:lnSpc>
                <a:spcPct val="110000"/>
              </a:lnSpc>
            </a:pPr>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20000"/>
          </a:bodyPr>
          <a:p>
            <a:pPr>
              <a:lnSpc>
                <a:spcPct val="110000"/>
              </a:lnSpc>
            </a:pPr>
            <a:r>
              <a:rPr lang="zh-CN" altLang="en-US">
                <a:sym typeface="+mn-ea"/>
              </a:rPr>
              <a:t>（</a:t>
            </a:r>
            <a:r>
              <a:rPr lang="en-US" altLang="zh-CN">
                <a:sym typeface="+mn-ea"/>
              </a:rPr>
              <a:t>2</a:t>
            </a:r>
            <a:r>
              <a:rPr lang="zh-CN" altLang="en-US">
                <a:sym typeface="+mn-ea"/>
              </a:rPr>
              <a:t>）电子发票（铁路电子客票）</a:t>
            </a:r>
            <a:endParaRPr lang="zh-CN" altLang="en-US"/>
          </a:p>
          <a:p>
            <a:pPr>
              <a:lnSpc>
                <a:spcPct val="110000"/>
              </a:lnSpc>
            </a:pPr>
            <a:r>
              <a:rPr lang="zh-CN" altLang="en-US">
                <a:sym typeface="+mn-ea"/>
              </a:rPr>
              <a:t>旅客在行程结束或支付退票、改签费用后，可于</a:t>
            </a:r>
            <a:r>
              <a:rPr lang="en-US" altLang="zh-CN">
                <a:solidFill>
                  <a:srgbClr val="FF0000"/>
                </a:solidFill>
                <a:sym typeface="+mn-ea"/>
              </a:rPr>
              <a:t>180</a:t>
            </a:r>
            <a:r>
              <a:rPr lang="zh-CN" altLang="en-US">
                <a:solidFill>
                  <a:srgbClr val="FF0000"/>
                </a:solidFill>
                <a:sym typeface="+mn-ea"/>
              </a:rPr>
              <a:t>天内</a:t>
            </a:r>
            <a:r>
              <a:rPr lang="zh-CN" altLang="en-US">
                <a:sym typeface="+mn-ea"/>
              </a:rPr>
              <a:t>登录铁路</a:t>
            </a:r>
            <a:r>
              <a:rPr lang="en-US" altLang="zh-CN">
                <a:sym typeface="+mn-ea"/>
              </a:rPr>
              <a:t>12306</a:t>
            </a:r>
            <a:r>
              <a:rPr lang="zh-CN" altLang="en-US">
                <a:sym typeface="+mn-ea"/>
              </a:rPr>
              <a:t>账户，如实取得</a:t>
            </a:r>
            <a:r>
              <a:rPr lang="zh-CN" altLang="en-US">
                <a:solidFill>
                  <a:srgbClr val="FF0000"/>
                </a:solidFill>
                <a:sym typeface="+mn-ea"/>
              </a:rPr>
              <a:t>本人</a:t>
            </a:r>
            <a:r>
              <a:rPr lang="zh-CN" altLang="en-US">
                <a:sym typeface="+mn-ea"/>
              </a:rPr>
              <a:t>的电子发票（铁路电子客票）；超过</a:t>
            </a:r>
            <a:r>
              <a:rPr lang="en-US" altLang="zh-CN">
                <a:sym typeface="+mn-ea"/>
              </a:rPr>
              <a:t>180</a:t>
            </a:r>
            <a:r>
              <a:rPr lang="zh-CN" altLang="en-US">
                <a:sym typeface="+mn-ea"/>
              </a:rPr>
              <a:t>天的，按照旅客与铁路运输企业的约定执行</a:t>
            </a:r>
            <a:endParaRPr lang="zh-CN" altLang="en-US"/>
          </a:p>
          <a:p>
            <a:pPr>
              <a:lnSpc>
                <a:spcPct val="110000"/>
              </a:lnSpc>
            </a:pPr>
            <a:r>
              <a:rPr lang="zh-CN" altLang="en-US">
                <a:sym typeface="+mn-ea"/>
              </a:rPr>
              <a:t>铁路运输企业根据旅客提供的购买方名称、统一社会信用代码和行程信息等如实开具电子发票（铁路电子客票）</a:t>
            </a:r>
            <a:endParaRPr lang="zh-CN" altLang="en-US"/>
          </a:p>
          <a:p>
            <a:pPr>
              <a:lnSpc>
                <a:spcPct val="110000"/>
              </a:lnSpc>
            </a:pPr>
            <a:r>
              <a:rPr lang="zh-CN" altLang="en-US">
                <a:sym typeface="+mn-ea"/>
              </a:rPr>
              <a:t>铁路运输企业对通过铁路客票发售和预定系统办理境内旅客运输售票、</a:t>
            </a:r>
            <a:r>
              <a:rPr lang="zh-CN" altLang="en-US">
                <a:solidFill>
                  <a:srgbClr val="FF0000"/>
                </a:solidFill>
                <a:sym typeface="+mn-ea"/>
              </a:rPr>
              <a:t>退票</a:t>
            </a:r>
            <a:r>
              <a:rPr lang="zh-CN" altLang="en-US">
                <a:sym typeface="+mn-ea"/>
              </a:rPr>
              <a:t>、改签业务的，提供开具电子发票（铁路电子客票）服务，但办理非实名制车票（只能乘客</a:t>
            </a:r>
            <a:r>
              <a:rPr lang="zh-CN" altLang="en-US">
                <a:solidFill>
                  <a:srgbClr val="FF0000"/>
                </a:solidFill>
                <a:sym typeface="+mn-ea"/>
              </a:rPr>
              <a:t>本人</a:t>
            </a:r>
            <a:r>
              <a:rPr lang="zh-CN" altLang="en-US">
                <a:sym typeface="+mn-ea"/>
              </a:rPr>
              <a:t>开具电子发票）、应急纸质车票、中铁银通卡</a:t>
            </a:r>
            <a:r>
              <a:rPr lang="en-US" altLang="zh-CN">
                <a:sym typeface="+mn-ea"/>
              </a:rPr>
              <a:t>/e</a:t>
            </a:r>
            <a:r>
              <a:rPr lang="zh-CN" altLang="en-US">
                <a:sym typeface="+mn-ea"/>
              </a:rPr>
              <a:t>卡通车票等相关业务时，暂</a:t>
            </a:r>
            <a:r>
              <a:rPr lang="zh-CN" altLang="en-US">
                <a:solidFill>
                  <a:srgbClr val="FF0000"/>
                </a:solidFill>
                <a:sym typeface="+mn-ea"/>
              </a:rPr>
              <a:t>不提供</a:t>
            </a:r>
            <a:r>
              <a:rPr lang="zh-CN" altLang="en-US">
                <a:sym typeface="+mn-ea"/>
              </a:rPr>
              <a:t>开具电子发票（铁路电子客票）服务</a:t>
            </a:r>
            <a:endParaRPr lang="zh-CN" altLang="en-US">
              <a:sym typeface="+mn-ea"/>
            </a:endParaRPr>
          </a:p>
          <a:p>
            <a:pPr>
              <a:lnSpc>
                <a:spcPct val="110000"/>
              </a:lnSpc>
            </a:pPr>
            <a:r>
              <a:rPr lang="zh-CN" altLang="en-US">
                <a:sym typeface="+mn-ea"/>
              </a:rPr>
              <a:t>国铁集团按规定向税务部门上传电子发票（铁路电子客票）信息，税务部门通过电子发票服务平台税务数字账户将电子发票（铁路电子客票）同步传输给购买方。购买方可通过</a:t>
            </a:r>
            <a:r>
              <a:rPr lang="zh-CN" altLang="en-US">
                <a:solidFill>
                  <a:srgbClr val="FF0000"/>
                </a:solidFill>
                <a:sym typeface="+mn-ea"/>
              </a:rPr>
              <a:t>税务数字账户</a:t>
            </a:r>
            <a:r>
              <a:rPr lang="zh-CN" altLang="en-US">
                <a:sym typeface="+mn-ea"/>
              </a:rPr>
              <a:t>进行电子发票（铁路电子客票）的查询、查验、下载、打印和用途确认等，也可通过全国增值税发票查验平台（</a:t>
            </a:r>
            <a:r>
              <a:rPr lang="en-US" altLang="zh-CN">
                <a:sym typeface="+mn-ea"/>
              </a:rPr>
              <a:t>https://inv-veri.chinatax.gov.cn</a:t>
            </a:r>
            <a:r>
              <a:rPr lang="zh-CN" altLang="en-US">
                <a:sym typeface="+mn-ea"/>
              </a:rPr>
              <a:t>）查验。旅客可通过个人所得税</a:t>
            </a:r>
            <a:r>
              <a:rPr lang="en-US" altLang="zh-CN">
                <a:sym typeface="+mn-ea"/>
              </a:rPr>
              <a:t>app</a:t>
            </a:r>
            <a:r>
              <a:rPr lang="zh-CN" altLang="en-US">
                <a:sym typeface="+mn-ea"/>
              </a:rPr>
              <a:t>个人票夹对电子发票（铁路电子客票）进行查询、下载等</a:t>
            </a:r>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20000"/>
          </a:bodyPr>
          <a:p>
            <a:pPr>
              <a:lnSpc>
                <a:spcPct val="120000"/>
              </a:lnSpc>
            </a:pPr>
            <a:r>
              <a:rPr lang="zh-CN" altLang="en-US">
                <a:sym typeface="+mn-ea"/>
              </a:rPr>
              <a:t>（</a:t>
            </a:r>
            <a:r>
              <a:rPr lang="en-US" altLang="zh-CN">
                <a:sym typeface="+mn-ea"/>
              </a:rPr>
              <a:t>3</a:t>
            </a:r>
            <a:r>
              <a:rPr lang="zh-CN" altLang="en-US">
                <a:sym typeface="+mn-ea"/>
              </a:rPr>
              <a:t>）电子发票（航空运输电子客票行程单）</a:t>
            </a:r>
            <a:endParaRPr lang="zh-CN" altLang="en-US">
              <a:sym typeface="+mn-ea"/>
            </a:endParaRPr>
          </a:p>
          <a:p>
            <a:pPr>
              <a:lnSpc>
                <a:spcPct val="120000"/>
              </a:lnSpc>
            </a:pPr>
            <a:r>
              <a:rPr lang="zh-CN" altLang="en-US">
                <a:sym typeface="+mn-ea"/>
              </a:rPr>
              <a:t>旅客在所购机票所有行程结束后</a:t>
            </a:r>
            <a:r>
              <a:rPr lang="en-US" altLang="zh-CN">
                <a:sym typeface="+mn-ea"/>
              </a:rPr>
              <a:t>180</a:t>
            </a:r>
            <a:r>
              <a:rPr lang="zh-CN" altLang="en-US">
                <a:sym typeface="+mn-ea"/>
              </a:rPr>
              <a:t>天内，可通过航空运输企业或代理企业的官网、移动客户端、服务电话等渠道申请开具电子行程单，</a:t>
            </a:r>
            <a:r>
              <a:rPr lang="zh-CN" altLang="en-US">
                <a:solidFill>
                  <a:srgbClr val="FF0000"/>
                </a:solidFill>
                <a:sym typeface="+mn-ea"/>
              </a:rPr>
              <a:t>不含</a:t>
            </a:r>
            <a:r>
              <a:rPr lang="zh-CN" altLang="en-US">
                <a:sym typeface="+mn-ea"/>
              </a:rPr>
              <a:t>退票、选座、逾重行李等附加服务；超过</a:t>
            </a:r>
            <a:r>
              <a:rPr lang="en-US" altLang="zh-CN">
                <a:sym typeface="+mn-ea"/>
              </a:rPr>
              <a:t>180</a:t>
            </a:r>
            <a:r>
              <a:rPr lang="zh-CN" altLang="en-US">
                <a:sym typeface="+mn-ea"/>
              </a:rPr>
              <a:t>天的，按照旅客与航空运输企业的约定执行。旅客购买国际及港澳台地区航空旅客运输服务暂</a:t>
            </a:r>
            <a:r>
              <a:rPr lang="zh-CN" altLang="en-US">
                <a:solidFill>
                  <a:srgbClr val="FF0000"/>
                </a:solidFill>
                <a:sym typeface="+mn-ea"/>
              </a:rPr>
              <a:t>不支持</a:t>
            </a:r>
            <a:r>
              <a:rPr lang="zh-CN" altLang="en-US">
                <a:sym typeface="+mn-ea"/>
              </a:rPr>
              <a:t>开具电子行程单</a:t>
            </a:r>
            <a:endParaRPr lang="zh-CN" altLang="en-US"/>
          </a:p>
          <a:p>
            <a:pPr>
              <a:lnSpc>
                <a:spcPct val="120000"/>
              </a:lnSpc>
            </a:pPr>
            <a:r>
              <a:rPr lang="zh-CN" altLang="en-US">
                <a:sym typeface="+mn-ea"/>
              </a:rPr>
              <a:t>航空运输企业或代理企业根据旅客提供的购买方名称、统一社会信用代码和行程信息等如实开具电子行程单，并通过官网、移动客户端下载或以电子邮件等方式将电子行程单交付给旅客</a:t>
            </a:r>
            <a:endParaRPr lang="zh-CN" altLang="en-US">
              <a:sym typeface="+mn-ea"/>
            </a:endParaRPr>
          </a:p>
          <a:p>
            <a:pPr>
              <a:lnSpc>
                <a:spcPct val="120000"/>
              </a:lnSpc>
            </a:pPr>
            <a:r>
              <a:rPr lang="zh-CN" altLang="en-US"/>
              <a:t>电子行程单信息系统运行维护单位按规定向税务部门上传电子行程单信息。税务部门通过电子发票服务平台</a:t>
            </a:r>
            <a:r>
              <a:rPr lang="zh-CN" altLang="en-US">
                <a:solidFill>
                  <a:srgbClr val="FF0000"/>
                </a:solidFill>
              </a:rPr>
              <a:t>税务数字账户</a:t>
            </a:r>
            <a:r>
              <a:rPr lang="zh-CN" altLang="en-US"/>
              <a:t>将电子行程单同步传输给购买方。购买方可通过税务数字账户进行电子行程单的查询、查验、下载、打印和用途确认等，也可通过全国增值税发票查验平台（</a:t>
            </a:r>
            <a:r>
              <a:rPr lang="en-US" altLang="zh-CN"/>
              <a:t>https://inv-veri.chinatax.gov.cn</a:t>
            </a:r>
            <a:r>
              <a:rPr lang="zh-CN" altLang="en-US"/>
              <a:t>）查验。旅客可通过个人所得税</a:t>
            </a:r>
            <a:r>
              <a:rPr lang="en-US" altLang="zh-CN"/>
              <a:t>app</a:t>
            </a:r>
            <a:r>
              <a:rPr lang="zh-CN" altLang="en-US"/>
              <a:t>个人票夹对电子行程单进行查询、下载等</a:t>
            </a:r>
            <a:endParaRPr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ltLang="zh-CN"/>
              <a:t>7.</a:t>
            </a:r>
            <a:r>
              <a:rPr lang="zh-CN" altLang="en-US"/>
              <a:t>开具红字数电发票</a:t>
            </a:r>
            <a:endParaRPr lang="zh-CN" altLang="en-US"/>
          </a:p>
          <a:p>
            <a:r>
              <a:rPr lang="en-US" altLang="zh-CN"/>
              <a:t>*</a:t>
            </a:r>
            <a:r>
              <a:rPr lang="zh-CN" altLang="en-US"/>
              <a:t>数电发票</a:t>
            </a:r>
            <a:r>
              <a:rPr lang="zh-CN" altLang="en-US">
                <a:solidFill>
                  <a:srgbClr val="FF0000"/>
                </a:solidFill>
              </a:rPr>
              <a:t>不能作废</a:t>
            </a:r>
            <a:r>
              <a:rPr lang="zh-CN" altLang="en-US"/>
              <a:t>，只能冲红</a:t>
            </a:r>
            <a:endParaRPr lang="zh-CN" altLang="en-US"/>
          </a:p>
          <a:p>
            <a:r>
              <a:rPr lang="en-US" altLang="zh-CN"/>
              <a:t>*</a:t>
            </a:r>
            <a:r>
              <a:rPr lang="zh-CN" altLang="en-US"/>
              <a:t>数电发票冲红无论</a:t>
            </a:r>
            <a:r>
              <a:rPr lang="zh-CN" altLang="en-US">
                <a:solidFill>
                  <a:srgbClr val="FF0000"/>
                </a:solidFill>
              </a:rPr>
              <a:t>专票、普票</a:t>
            </a:r>
            <a:r>
              <a:rPr lang="zh-CN" altLang="en-US"/>
              <a:t>，均应《红字发票信息确认单》</a:t>
            </a:r>
            <a:endParaRPr lang="zh-CN" altLang="en-US"/>
          </a:p>
          <a:p>
            <a:r>
              <a:rPr lang="en-US" altLang="zh-CN"/>
              <a:t>*</a:t>
            </a:r>
            <a:r>
              <a:rPr lang="zh-CN" altLang="en-US"/>
              <a:t>冲红由</a:t>
            </a:r>
            <a:r>
              <a:rPr lang="zh-CN" altLang="en-US">
                <a:solidFill>
                  <a:srgbClr val="FF0000"/>
                </a:solidFill>
              </a:rPr>
              <a:t>对方</a:t>
            </a:r>
            <a:r>
              <a:rPr lang="zh-CN" altLang="en-US"/>
              <a:t>确认（或不需要确认），不是系统校验通过，有</a:t>
            </a:r>
            <a:r>
              <a:rPr lang="zh-CN" altLang="en-US">
                <a:solidFill>
                  <a:srgbClr val="FF0000"/>
                </a:solidFill>
              </a:rPr>
              <a:t>时限</a:t>
            </a:r>
            <a:r>
              <a:rPr lang="zh-CN" altLang="en-US"/>
              <a:t>要求</a:t>
            </a:r>
            <a:endParaRPr lang="zh-CN" altLang="en-US"/>
          </a:p>
          <a:p>
            <a:r>
              <a:rPr lang="en-US" altLang="zh-CN"/>
              <a:t>  </a:t>
            </a:r>
            <a:r>
              <a:rPr lang="zh-CN" altLang="en-US"/>
              <a:t>开具红字发票冲红程序，可以分为三类：</a:t>
            </a:r>
            <a:endParaRPr lang="zh-CN" altLang="en-US"/>
          </a:p>
          <a:p>
            <a:r>
              <a:rPr lang="zh-CN" altLang="en-US"/>
              <a:t>（</a:t>
            </a:r>
            <a:r>
              <a:rPr lang="en-US" altLang="zh-CN"/>
              <a:t>1</a:t>
            </a:r>
            <a:r>
              <a:rPr lang="zh-CN" altLang="en-US"/>
              <a:t>）由开票方发起红冲流程，并直接开具红字数电发票</a:t>
            </a:r>
            <a:endParaRPr lang="zh-CN" altLang="en-US"/>
          </a:p>
          <a:p>
            <a:r>
              <a:rPr lang="en-US" altLang="zh-CN"/>
              <a:t>*</a:t>
            </a:r>
            <a:r>
              <a:rPr lang="zh-CN" altLang="en-US"/>
              <a:t>无论是否进行用途确认或入账确认</a:t>
            </a:r>
            <a:endParaRPr lang="zh-CN" altLang="en-US"/>
          </a:p>
          <a:p>
            <a:r>
              <a:rPr lang="zh-CN" altLang="en-US"/>
              <a:t>适用于销售方为自然人或未办理税务信息确认的单位，进行</a:t>
            </a:r>
            <a:r>
              <a:rPr lang="en-US" altLang="zh-CN"/>
              <a:t>“</a:t>
            </a:r>
            <a:r>
              <a:rPr lang="zh-CN" altLang="en-US"/>
              <a:t>反向开票</a:t>
            </a:r>
            <a:r>
              <a:rPr lang="en-US" altLang="zh-CN"/>
              <a:t>”</a:t>
            </a:r>
            <a:r>
              <a:rPr lang="zh-CN" altLang="en-US"/>
              <a:t>，主要有：农产品收购发票、报废产品收购发票、光伏收购发票、</a:t>
            </a:r>
            <a:r>
              <a:rPr lang="en-US" altLang="zh-CN"/>
              <a:t>  </a:t>
            </a:r>
            <a:r>
              <a:rPr lang="zh-CN" altLang="en-US"/>
              <a:t>代销售方开具纸质红字二手车销售统一发票或带有</a:t>
            </a:r>
            <a:r>
              <a:rPr lang="en-US" altLang="zh-CN"/>
              <a:t>“</a:t>
            </a:r>
            <a:r>
              <a:rPr lang="zh-CN" altLang="en-US"/>
              <a:t>二手车销售统一发票</a:t>
            </a:r>
            <a:r>
              <a:rPr lang="en-US" altLang="zh-CN"/>
              <a:t>”</a:t>
            </a:r>
            <a:r>
              <a:rPr lang="zh-CN" altLang="en-US"/>
              <a:t>字样的红字数电发票（</a:t>
            </a:r>
            <a:r>
              <a:rPr lang="zh-CN" altLang="en-US">
                <a:solidFill>
                  <a:srgbClr val="FF0000"/>
                </a:solidFill>
              </a:rPr>
              <a:t>仅限</a:t>
            </a:r>
            <a:r>
              <a:rPr lang="zh-CN" altLang="en-US"/>
              <a:t>二手车交易市场购进二手车</a:t>
            </a:r>
            <a:r>
              <a:rPr lang="en-US" altLang="zh-CN"/>
              <a:t> “</a:t>
            </a:r>
            <a:r>
              <a:rPr lang="zh-CN" altLang="en-US"/>
              <a:t>反向开票</a:t>
            </a:r>
            <a:r>
              <a:rPr lang="en-US" altLang="zh-CN"/>
              <a:t>”</a:t>
            </a:r>
            <a:r>
              <a:rPr lang="zh-CN" altLang="en-US"/>
              <a:t>。）</a:t>
            </a:r>
            <a:r>
              <a:rPr lang="en-US" altLang="zh-CN"/>
              <a:t> </a:t>
            </a:r>
            <a:endParaRPr lang="en-US" altLang="zh-CN"/>
          </a:p>
          <a:p>
            <a:r>
              <a:rPr lang="en-US" altLang="zh-CN"/>
              <a:t>                                                         </a:t>
            </a:r>
            <a:r>
              <a:rPr lang="zh-CN" altLang="en-US" sz="1400">
                <a:solidFill>
                  <a:srgbClr val="FF0000"/>
                </a:solidFill>
              </a:rPr>
              <a:t>不需要确认</a:t>
            </a:r>
            <a:r>
              <a:rPr lang="en-US" altLang="zh-CN" sz="1400">
                <a:solidFill>
                  <a:srgbClr val="FF0000"/>
                </a:solidFill>
              </a:rPr>
              <a:t> </a:t>
            </a:r>
            <a:r>
              <a:rPr lang="en-US" altLang="zh-CN"/>
              <a:t>   </a:t>
            </a:r>
            <a:endParaRPr lang="zh-CN" altLang="en-US" sz="1400">
              <a:solidFill>
                <a:srgbClr val="FF0000"/>
              </a:solidFill>
            </a:endParaRPr>
          </a:p>
        </p:txBody>
      </p:sp>
      <p:sp>
        <p:nvSpPr>
          <p:cNvPr id="4" name="圆角矩形 3"/>
          <p:cNvSpPr/>
          <p:nvPr/>
        </p:nvSpPr>
        <p:spPr>
          <a:xfrm>
            <a:off x="667385" y="5408295"/>
            <a:ext cx="1424940" cy="619125"/>
          </a:xfrm>
          <a:prstGeom prst="roundRect">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1400" b="1">
                <a:solidFill>
                  <a:schemeClr val="tx1"/>
                </a:solidFill>
                <a:uFillTx/>
              </a:rPr>
              <a:t>“</a:t>
            </a:r>
            <a:r>
              <a:rPr lang="zh-CN" altLang="en-US" sz="1400" b="1">
                <a:solidFill>
                  <a:schemeClr val="tx1"/>
                </a:solidFill>
                <a:uFillTx/>
              </a:rPr>
              <a:t>反向开票</a:t>
            </a:r>
            <a:r>
              <a:rPr lang="en-US" altLang="zh-CN" sz="1400" b="1">
                <a:solidFill>
                  <a:schemeClr val="tx1"/>
                </a:solidFill>
                <a:uFillTx/>
              </a:rPr>
              <a:t>”</a:t>
            </a:r>
            <a:r>
              <a:rPr lang="zh-CN" altLang="en-US" sz="1400" b="1">
                <a:solidFill>
                  <a:schemeClr val="tx1"/>
                </a:solidFill>
                <a:uFillTx/>
              </a:rPr>
              <a:t>业务发票</a:t>
            </a:r>
            <a:endParaRPr lang="zh-CN" altLang="en-US" sz="1400" b="1">
              <a:solidFill>
                <a:schemeClr val="tx1"/>
              </a:solidFill>
              <a:uFillTx/>
            </a:endParaRPr>
          </a:p>
        </p:txBody>
      </p:sp>
      <p:sp>
        <p:nvSpPr>
          <p:cNvPr id="5" name="矩形 4"/>
          <p:cNvSpPr/>
          <p:nvPr/>
        </p:nvSpPr>
        <p:spPr>
          <a:xfrm>
            <a:off x="3628390" y="5408930"/>
            <a:ext cx="1603375" cy="61849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buClrTx/>
              <a:buSzTx/>
              <a:buFontTx/>
            </a:pPr>
            <a:r>
              <a:rPr lang="zh-CN" altLang="en-US" sz="1400" b="1">
                <a:solidFill>
                  <a:schemeClr val="bg1"/>
                </a:solidFill>
                <a:uFillTx/>
              </a:rPr>
              <a:t>开票方发起冲红</a:t>
            </a:r>
            <a:endParaRPr lang="zh-CN" altLang="en-US" sz="1400" b="1">
              <a:solidFill>
                <a:schemeClr val="bg1"/>
              </a:solidFill>
              <a:uFillTx/>
            </a:endParaRPr>
          </a:p>
          <a:p>
            <a:pPr algn="ctr">
              <a:buClrTx/>
              <a:buSzTx/>
              <a:buFontTx/>
            </a:pPr>
            <a:r>
              <a:rPr lang="zh-CN" altLang="en-US" sz="1400" b="1">
                <a:solidFill>
                  <a:schemeClr val="bg1"/>
                </a:solidFill>
                <a:uFillTx/>
              </a:rPr>
              <a:t>填开《红字发票信息确认单》</a:t>
            </a:r>
            <a:endParaRPr lang="zh-CN" altLang="en-US" sz="1400" b="1">
              <a:solidFill>
                <a:schemeClr val="bg1"/>
              </a:solidFill>
              <a:uFillTx/>
            </a:endParaRPr>
          </a:p>
        </p:txBody>
      </p:sp>
      <p:sp>
        <p:nvSpPr>
          <p:cNvPr id="8" name="矩形 7"/>
          <p:cNvSpPr/>
          <p:nvPr/>
        </p:nvSpPr>
        <p:spPr>
          <a:xfrm>
            <a:off x="7104380" y="5408930"/>
            <a:ext cx="1556385" cy="618490"/>
          </a:xfrm>
          <a:prstGeom prst="rect">
            <a:avLst/>
          </a:prstGeom>
          <a:gradFill>
            <a:gsLst>
              <a:gs pos="0">
                <a:srgbClr val="FEA373"/>
              </a:gs>
              <a:gs pos="100000">
                <a:srgbClr val="FF678B"/>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400" b="1">
                <a:solidFill>
                  <a:schemeClr val="bg1"/>
                </a:solidFill>
                <a:uFillTx/>
              </a:rPr>
              <a:t>开票方开具红字发票</a:t>
            </a:r>
            <a:endParaRPr lang="zh-CN" altLang="en-US" sz="1400" b="1">
              <a:solidFill>
                <a:schemeClr val="bg1"/>
              </a:solidFill>
              <a:uFillTx/>
            </a:endParaRPr>
          </a:p>
        </p:txBody>
      </p:sp>
      <p:cxnSp>
        <p:nvCxnSpPr>
          <p:cNvPr id="9" name="直接箭头连接符 8"/>
          <p:cNvCxnSpPr>
            <a:stCxn id="4" idx="3"/>
            <a:endCxn id="5" idx="1"/>
          </p:cNvCxnSpPr>
          <p:nvPr/>
        </p:nvCxnSpPr>
        <p:spPr>
          <a:xfrm>
            <a:off x="2092325" y="5718175"/>
            <a:ext cx="1536065" cy="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1" name="直接箭头连接符 10"/>
          <p:cNvCxnSpPr/>
          <p:nvPr/>
        </p:nvCxnSpPr>
        <p:spPr>
          <a:xfrm>
            <a:off x="5330190" y="5678805"/>
            <a:ext cx="1660525" cy="1651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lnSpcReduction="10000"/>
          </a:bodyPr>
          <a:p>
            <a:r>
              <a:rPr lang="zh-CN" altLang="en-US">
                <a:sym typeface="+mn-ea"/>
              </a:rPr>
              <a:t>（</a:t>
            </a:r>
            <a:r>
              <a:rPr lang="en-US" altLang="zh-CN">
                <a:sym typeface="+mn-ea"/>
              </a:rPr>
              <a:t>2</a:t>
            </a:r>
            <a:r>
              <a:rPr lang="zh-CN" altLang="en-US">
                <a:sym typeface="+mn-ea"/>
              </a:rPr>
              <a:t>）</a:t>
            </a:r>
            <a:r>
              <a:rPr lang="zh-CN" altLang="en-US">
                <a:sym typeface="+mn-ea"/>
              </a:rPr>
              <a:t>先进制造业企业确定程序</a:t>
            </a:r>
            <a:endParaRPr lang="zh-CN" altLang="en-US">
              <a:sym typeface="+mn-ea"/>
            </a:endParaRPr>
          </a:p>
          <a:p>
            <a:r>
              <a:rPr lang="zh-CN" altLang="en-US">
                <a:latin typeface="Calibri" panose="020F0502020204030204" charset="0"/>
                <a:sym typeface="+mn-ea"/>
              </a:rPr>
              <a:t>①申请</a:t>
            </a:r>
            <a:endParaRPr lang="zh-CN" altLang="en-US">
              <a:sym typeface="+mn-ea"/>
            </a:endParaRPr>
          </a:p>
          <a:p>
            <a:r>
              <a:rPr lang="zh-CN" altLang="en-US">
                <a:sym typeface="+mn-ea"/>
              </a:rPr>
              <a:t>省（级）工业和信息化主管部门会同同级科技、财政、税务部门确定名单</a:t>
            </a:r>
            <a:endParaRPr lang="zh-CN" altLang="en-US">
              <a:sym typeface="+mn-ea"/>
            </a:endParaRPr>
          </a:p>
          <a:p>
            <a:r>
              <a:rPr lang="zh-CN" altLang="en-US">
                <a:sym typeface="+mn-ea"/>
              </a:rPr>
              <a:t>企业登陆高新技术企业认定管理工作网（</a:t>
            </a:r>
            <a:r>
              <a:rPr lang="en-US" altLang="zh-CN">
                <a:sym typeface="+mn-ea"/>
              </a:rPr>
              <a:t>http://www.innocom.gov.cn/</a:t>
            </a:r>
            <a:r>
              <a:rPr lang="zh-CN" altLang="en-US">
                <a:sym typeface="+mn-ea"/>
              </a:rPr>
              <a:t>）提交申请材料，一次申报且审核通过后按规定时限享受政策</a:t>
            </a:r>
            <a:endParaRPr lang="zh-CN" altLang="en-US">
              <a:sym typeface="+mn-ea"/>
            </a:endParaRPr>
          </a:p>
          <a:p>
            <a:r>
              <a:rPr lang="zh-CN" altLang="en-US">
                <a:sym typeface="+mn-ea"/>
              </a:rPr>
              <a:t>新申请：可于</a:t>
            </a:r>
            <a:r>
              <a:rPr lang="en-US" altLang="zh-CN">
                <a:sym typeface="+mn-ea"/>
              </a:rPr>
              <a:t>2024</a:t>
            </a:r>
            <a:r>
              <a:rPr lang="zh-CN" altLang="en-US">
                <a:sym typeface="+mn-ea"/>
              </a:rPr>
              <a:t>年</a:t>
            </a:r>
            <a:r>
              <a:rPr lang="en-US" altLang="zh-CN">
                <a:sym typeface="+mn-ea"/>
              </a:rPr>
              <a:t>9</a:t>
            </a:r>
            <a:r>
              <a:rPr lang="zh-CN" altLang="en-US">
                <a:sym typeface="+mn-ea"/>
              </a:rPr>
              <a:t>月起的</a:t>
            </a:r>
            <a:r>
              <a:rPr lang="zh-CN" altLang="en-US">
                <a:solidFill>
                  <a:srgbClr val="FF0000"/>
                </a:solidFill>
                <a:sym typeface="+mn-ea"/>
              </a:rPr>
              <a:t>每月</a:t>
            </a:r>
            <a:r>
              <a:rPr lang="en-US" altLang="zh-CN">
                <a:sym typeface="+mn-ea"/>
              </a:rPr>
              <a:t>1</a:t>
            </a:r>
            <a:r>
              <a:rPr lang="zh-CN" altLang="en-US">
                <a:sym typeface="+mn-ea"/>
              </a:rPr>
              <a:t>日至</a:t>
            </a:r>
            <a:r>
              <a:rPr lang="en-US" altLang="zh-CN">
                <a:sym typeface="+mn-ea"/>
              </a:rPr>
              <a:t>10</a:t>
            </a:r>
            <a:r>
              <a:rPr lang="zh-CN" altLang="en-US">
                <a:sym typeface="+mn-ea"/>
              </a:rPr>
              <a:t>日提交申请，截止时间为</a:t>
            </a:r>
            <a:r>
              <a:rPr lang="en-US" altLang="zh-CN">
                <a:solidFill>
                  <a:srgbClr val="FF0000"/>
                </a:solidFill>
                <a:sym typeface="+mn-ea"/>
              </a:rPr>
              <a:t>2025</a:t>
            </a:r>
            <a:r>
              <a:rPr lang="zh-CN" altLang="en-US">
                <a:solidFill>
                  <a:srgbClr val="FF0000"/>
                </a:solidFill>
                <a:sym typeface="+mn-ea"/>
              </a:rPr>
              <a:t>年</a:t>
            </a:r>
            <a:r>
              <a:rPr lang="en-US" altLang="zh-CN">
                <a:solidFill>
                  <a:srgbClr val="FF0000"/>
                </a:solidFill>
                <a:sym typeface="+mn-ea"/>
              </a:rPr>
              <a:t>4</a:t>
            </a:r>
            <a:r>
              <a:rPr lang="zh-CN" altLang="en-US">
                <a:solidFill>
                  <a:srgbClr val="FF0000"/>
                </a:solidFill>
                <a:sym typeface="+mn-ea"/>
              </a:rPr>
              <a:t>月</a:t>
            </a:r>
            <a:r>
              <a:rPr lang="en-US" altLang="zh-CN">
                <a:solidFill>
                  <a:srgbClr val="FF0000"/>
                </a:solidFill>
                <a:sym typeface="+mn-ea"/>
              </a:rPr>
              <a:t>10</a:t>
            </a:r>
            <a:r>
              <a:rPr lang="zh-CN" altLang="en-US">
                <a:solidFill>
                  <a:srgbClr val="FF0000"/>
                </a:solidFill>
                <a:sym typeface="+mn-ea"/>
              </a:rPr>
              <a:t>日</a:t>
            </a:r>
            <a:endParaRPr lang="zh-CN" altLang="en-US">
              <a:solidFill>
                <a:srgbClr val="FF0000"/>
              </a:solidFill>
              <a:sym typeface="+mn-ea"/>
            </a:endParaRPr>
          </a:p>
          <a:p>
            <a:r>
              <a:rPr lang="zh-CN" altLang="en-US">
                <a:sym typeface="+mn-ea"/>
              </a:rPr>
              <a:t>继续申请：（</a:t>
            </a:r>
            <a:r>
              <a:rPr lang="zh-CN" altLang="en-US"/>
              <a:t>于</a:t>
            </a:r>
            <a:r>
              <a:rPr lang="en-US" altLang="zh-CN"/>
              <a:t>2024</a:t>
            </a:r>
            <a:r>
              <a:rPr lang="zh-CN" altLang="en-US"/>
              <a:t>年</a:t>
            </a:r>
            <a:r>
              <a:rPr lang="en-US" altLang="zh-CN"/>
              <a:t>6</a:t>
            </a:r>
            <a:r>
              <a:rPr lang="zh-CN" altLang="en-US"/>
              <a:t>月</a:t>
            </a:r>
            <a:r>
              <a:rPr lang="en-US" altLang="zh-CN"/>
              <a:t>30</a:t>
            </a:r>
            <a:r>
              <a:rPr lang="zh-CN" altLang="en-US"/>
              <a:t>日起</a:t>
            </a:r>
            <a:r>
              <a:rPr lang="zh-CN" altLang="en-US">
                <a:solidFill>
                  <a:srgbClr val="FF0000"/>
                </a:solidFill>
              </a:rPr>
              <a:t>暂停</a:t>
            </a:r>
            <a:r>
              <a:rPr lang="zh-CN" altLang="en-US"/>
              <a:t>享受政策）可于</a:t>
            </a:r>
            <a:r>
              <a:rPr lang="en-US" altLang="zh-CN"/>
              <a:t>2024</a:t>
            </a:r>
            <a:r>
              <a:rPr lang="zh-CN" altLang="en-US"/>
              <a:t>年</a:t>
            </a:r>
            <a:r>
              <a:rPr lang="en-US" altLang="zh-CN"/>
              <a:t>7</a:t>
            </a:r>
            <a:r>
              <a:rPr lang="zh-CN" altLang="en-US"/>
              <a:t>月起的</a:t>
            </a:r>
            <a:r>
              <a:rPr lang="zh-CN" altLang="en-US">
                <a:solidFill>
                  <a:srgbClr val="FF0000"/>
                </a:solidFill>
              </a:rPr>
              <a:t>每月</a:t>
            </a:r>
            <a:r>
              <a:rPr lang="en-US" altLang="zh-CN"/>
              <a:t>1</a:t>
            </a:r>
            <a:r>
              <a:rPr lang="zh-CN" altLang="en-US"/>
              <a:t>日至</a:t>
            </a:r>
            <a:r>
              <a:rPr lang="en-US" altLang="zh-CN"/>
              <a:t>10</a:t>
            </a:r>
            <a:r>
              <a:rPr lang="zh-CN" altLang="en-US"/>
              <a:t>日提交申请，截止时间为</a:t>
            </a:r>
            <a:r>
              <a:rPr lang="en-US" altLang="zh-CN">
                <a:solidFill>
                  <a:srgbClr val="FF0000"/>
                </a:solidFill>
              </a:rPr>
              <a:t>2025</a:t>
            </a:r>
            <a:r>
              <a:rPr lang="zh-CN" altLang="en-US">
                <a:solidFill>
                  <a:srgbClr val="FF0000"/>
                </a:solidFill>
              </a:rPr>
              <a:t>年</a:t>
            </a:r>
            <a:r>
              <a:rPr lang="en-US" altLang="zh-CN">
                <a:solidFill>
                  <a:srgbClr val="FF0000"/>
                </a:solidFill>
              </a:rPr>
              <a:t>4</a:t>
            </a:r>
            <a:r>
              <a:rPr lang="zh-CN" altLang="en-US">
                <a:solidFill>
                  <a:srgbClr val="FF0000"/>
                </a:solidFill>
              </a:rPr>
              <a:t>月</a:t>
            </a:r>
            <a:r>
              <a:rPr lang="en-US" altLang="zh-CN">
                <a:solidFill>
                  <a:srgbClr val="FF0000"/>
                </a:solidFill>
              </a:rPr>
              <a:t>10</a:t>
            </a:r>
            <a:r>
              <a:rPr lang="zh-CN" altLang="en-US">
                <a:solidFill>
                  <a:srgbClr val="FF0000"/>
                </a:solidFill>
              </a:rPr>
              <a:t>日</a:t>
            </a:r>
            <a:endParaRPr lang="zh-CN" altLang="en-US"/>
          </a:p>
          <a:p>
            <a:r>
              <a:rPr lang="zh-CN" altLang="en-US">
                <a:latin typeface="Calibri" panose="020F0502020204030204" charset="0"/>
              </a:rPr>
              <a:t>②审核</a:t>
            </a:r>
            <a:endParaRPr lang="zh-CN" altLang="en-US"/>
          </a:p>
          <a:p>
            <a:r>
              <a:rPr lang="zh-CN" altLang="en-US"/>
              <a:t>省（级）工业和信息化主管部门可组织下级工业和信息化主管部门会同同级科技、财政、税务部门对企业申报信息进行审核和名单推荐</a:t>
            </a:r>
            <a:r>
              <a:rPr lang="en-US" altLang="zh-CN"/>
              <a:t> </a:t>
            </a:r>
            <a:endParaRPr lang="zh-CN" altLang="en-US"/>
          </a:p>
          <a:p>
            <a:r>
              <a:rPr lang="zh-CN" altLang="en-US"/>
              <a:t>省（级）工业和信息化主管部门对企业是否从事制造业行业、科技部门或工业和信息化主管部门按职责对企业高新技术企业资格（以高新技术企业证书为准）、税务部门对企业销售数据及是否为一般纳税人等情况进行复核，对复核不通过企业应注明理由</a:t>
            </a:r>
            <a:r>
              <a:rPr lang="en-US" altLang="zh-CN"/>
              <a:t> </a:t>
            </a:r>
            <a:endParaRPr lang="zh-CN" altLang="en-US"/>
          </a:p>
          <a:p>
            <a:r>
              <a:rPr lang="zh-CN" altLang="en-US"/>
              <a:t>省（级）工业和信息化主管部门原则上于</a:t>
            </a:r>
            <a:r>
              <a:rPr lang="en-US" altLang="zh-CN"/>
              <a:t>2024</a:t>
            </a:r>
            <a:r>
              <a:rPr lang="zh-CN" altLang="en-US"/>
              <a:t>年</a:t>
            </a:r>
            <a:r>
              <a:rPr lang="en-US" altLang="zh-CN"/>
              <a:t>7</a:t>
            </a:r>
            <a:r>
              <a:rPr lang="zh-CN" altLang="en-US"/>
              <a:t>月起</a:t>
            </a:r>
            <a:r>
              <a:rPr lang="zh-CN" altLang="en-US">
                <a:solidFill>
                  <a:srgbClr val="FF0000"/>
                </a:solidFill>
              </a:rPr>
              <a:t>每月底前</a:t>
            </a:r>
            <a:r>
              <a:rPr lang="zh-CN" altLang="en-US"/>
              <a:t>将通过的企业名单推送税务部门，地方税务部门原则上于</a:t>
            </a:r>
            <a:r>
              <a:rPr lang="en-US" altLang="zh-CN"/>
              <a:t>2024</a:t>
            </a:r>
            <a:r>
              <a:rPr lang="zh-CN" altLang="en-US"/>
              <a:t>年</a:t>
            </a:r>
            <a:r>
              <a:rPr lang="en-US" altLang="zh-CN"/>
              <a:t>8</a:t>
            </a:r>
            <a:r>
              <a:rPr lang="zh-CN" altLang="en-US"/>
              <a:t>月起</a:t>
            </a:r>
            <a:r>
              <a:rPr lang="zh-CN" altLang="en-US">
                <a:solidFill>
                  <a:srgbClr val="FF0000"/>
                </a:solidFill>
              </a:rPr>
              <a:t>每月底前</a:t>
            </a:r>
            <a:r>
              <a:rPr lang="zh-CN" altLang="en-US"/>
              <a:t>将政策执行情况及减税成效反馈地方工业和信息化主管部门</a:t>
            </a:r>
            <a:r>
              <a:rPr lang="en-US" altLang="zh-CN"/>
              <a:t> </a:t>
            </a:r>
            <a:endParaRPr lang="en-US" altLang="zh-CN"/>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rPr>
              <a:t>发票</a:t>
            </a:r>
            <a:r>
              <a:rPr lang="zh-CN" altLang="en-US">
                <a:solidFill>
                  <a:srgbClr val="0070C0"/>
                </a:solidFill>
                <a:uFillTx/>
                <a:latin typeface="+mj-lt"/>
                <a:ea typeface="华文新魏" panose="02010800040101010101" charset="-122"/>
                <a:sym typeface="+mn-ea"/>
              </a:rPr>
              <a:t>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r>
              <a:rPr lang="zh-CN" altLang="en-US" sz="2400"/>
              <a:t>（2）</a:t>
            </a:r>
            <a:r>
              <a:rPr lang="zh-CN" altLang="en-US">
                <a:sym typeface="+mn-ea"/>
              </a:rPr>
              <a:t>由开票方发起红冲流程，视购买方是否</a:t>
            </a:r>
            <a:r>
              <a:rPr lang="zh-CN" altLang="en-US" sz="2400"/>
              <a:t>用途确认或入账确认</a:t>
            </a:r>
            <a:endParaRPr lang="zh-CN" altLang="en-US" sz="2400"/>
          </a:p>
          <a:p>
            <a:r>
              <a:rPr lang="zh-CN" altLang="en-US" sz="2400"/>
              <a:t>  </a:t>
            </a:r>
            <a:r>
              <a:rPr lang="zh-CN" altLang="en-US" sz="2400">
                <a:latin typeface="Calibri" panose="020F0502020204030204" charset="0"/>
              </a:rPr>
              <a:t>①</a:t>
            </a:r>
            <a:r>
              <a:rPr lang="zh-CN" altLang="en-US" sz="2400"/>
              <a:t>购买方未作用途确认和入账确认的，由开票方（</a:t>
            </a:r>
            <a:r>
              <a:rPr lang="zh-CN" altLang="en-US">
                <a:sym typeface="+mn-ea"/>
              </a:rPr>
              <a:t>铁路运输企业、</a:t>
            </a:r>
            <a:r>
              <a:rPr lang="zh-CN" altLang="en-US" sz="2400"/>
              <a:t>航空运输企业或代理企业，下同）填开《红字发票信息确认单》，开具红字电子发票（铁路电子客票或</a:t>
            </a:r>
            <a:r>
              <a:rPr lang="zh-CN" sz="2400"/>
              <a:t>航空电子行程单）</a:t>
            </a:r>
            <a:endParaRPr lang="zh-CN" altLang="en-US" sz="2400"/>
          </a:p>
          <a:p>
            <a:r>
              <a:rPr lang="zh-CN" altLang="en-US" sz="2400">
                <a:latin typeface="Calibri" panose="020F0502020204030204" charset="0"/>
              </a:rPr>
              <a:t>②</a:t>
            </a:r>
            <a:r>
              <a:rPr lang="zh-CN" altLang="en-US" sz="2400"/>
              <a:t>购买方已进行用途确认或入账确认的，由</a:t>
            </a:r>
            <a:r>
              <a:rPr lang="zh-CN" altLang="en-US">
                <a:sym typeface="+mn-ea"/>
              </a:rPr>
              <a:t>开票方</a:t>
            </a:r>
            <a:r>
              <a:rPr lang="zh-CN" altLang="en-US" sz="2400"/>
              <a:t>填开《确认单》，经购买方确认后，依据《确认单》开具红字</a:t>
            </a:r>
            <a:r>
              <a:rPr lang="zh-CN" altLang="en-US">
                <a:sym typeface="+mn-ea"/>
              </a:rPr>
              <a:t>电子发票（铁路电子客票或</a:t>
            </a:r>
            <a:r>
              <a:rPr lang="zh-CN">
                <a:sym typeface="+mn-ea"/>
              </a:rPr>
              <a:t>航空电子行程单）</a:t>
            </a:r>
            <a:endParaRPr lang="zh-CN" altLang="en-US"/>
          </a:p>
          <a:p>
            <a:r>
              <a:rPr lang="zh-CN" altLang="en-US" sz="2400"/>
              <a:t>购买方已将电子行程单用于增值税申报抵扣的，应暂依确认后的《确认单》所列增值税税额从当期进项税额中转出，待取得航空运输企业或代理企业开具的红字电子行程单后，与《确认单》一并作为原始凭证</a:t>
            </a:r>
            <a:r>
              <a:rPr lang="en-US" altLang="zh-CN" sz="2400"/>
              <a:t> </a:t>
            </a:r>
            <a:r>
              <a:rPr lang="zh-CN" altLang="en-US" sz="2400"/>
              <a:t>    </a:t>
            </a:r>
            <a:endParaRPr lang="zh-CN" altLang="en-US" sz="2400"/>
          </a:p>
          <a:p>
            <a:r>
              <a:rPr lang="en-US" altLang="zh-CN" sz="2400"/>
              <a:t>                                                                          </a:t>
            </a:r>
            <a:r>
              <a:rPr lang="zh-CN" altLang="en-US" sz="1400">
                <a:solidFill>
                  <a:srgbClr val="FF0000"/>
                </a:solidFill>
              </a:rPr>
              <a:t>不需要确认</a:t>
            </a:r>
            <a:endParaRPr lang="zh-CN" altLang="en-US" sz="1400">
              <a:solidFill>
                <a:srgbClr val="FF0000"/>
              </a:solidFill>
            </a:endParaRPr>
          </a:p>
          <a:p>
            <a:r>
              <a:rPr lang="zh-CN" altLang="en-US" sz="1400">
                <a:solidFill>
                  <a:srgbClr val="FF0000"/>
                </a:solidFill>
              </a:rPr>
              <a:t> </a:t>
            </a:r>
            <a:r>
              <a:rPr lang="en-US" altLang="zh-CN" sz="1400">
                <a:solidFill>
                  <a:srgbClr val="FF0000"/>
                </a:solidFill>
              </a:rPr>
              <a:t>                                                                                                  </a:t>
            </a:r>
            <a:r>
              <a:rPr lang="zh-CN" altLang="en-US" sz="1400">
                <a:solidFill>
                  <a:srgbClr val="FF0000"/>
                </a:solidFill>
              </a:rPr>
              <a:t>否</a:t>
            </a:r>
            <a:r>
              <a:rPr lang="en-US" altLang="zh-CN" sz="1400">
                <a:solidFill>
                  <a:srgbClr val="FF0000"/>
                </a:solidFill>
              </a:rPr>
              <a:t>                                                                                      </a:t>
            </a:r>
            <a:r>
              <a:rPr lang="zh-CN" altLang="en-US" sz="1400">
                <a:solidFill>
                  <a:srgbClr val="FF0000"/>
                </a:solidFill>
              </a:rPr>
              <a:t>     </a:t>
            </a:r>
            <a:r>
              <a:rPr lang="en-US" altLang="zh-CN" sz="1400">
                <a:solidFill>
                  <a:srgbClr val="FF0000"/>
                </a:solidFill>
              </a:rPr>
              <a:t>                                                                                                    </a:t>
            </a:r>
            <a:endParaRPr lang="en-US" altLang="zh-CN" sz="1400">
              <a:solidFill>
                <a:srgbClr val="FF0000"/>
              </a:solidFill>
            </a:endParaRPr>
          </a:p>
          <a:p>
            <a:r>
              <a:rPr lang="en-US" altLang="zh-CN" sz="1400">
                <a:solidFill>
                  <a:srgbClr val="FF0000"/>
                </a:solidFill>
              </a:rPr>
              <a:t>                                                                             </a:t>
            </a:r>
            <a:endParaRPr lang="zh-CN" altLang="en-US" sz="1400">
              <a:solidFill>
                <a:srgbClr val="FF0000"/>
              </a:solidFill>
            </a:endParaRPr>
          </a:p>
          <a:p>
            <a:endParaRPr lang="zh-CN" altLang="en-US" sz="1400">
              <a:solidFill>
                <a:srgbClr val="FF0000"/>
              </a:solidFill>
            </a:endParaRPr>
          </a:p>
          <a:p>
            <a:pPr marL="0" indent="0">
              <a:buNone/>
            </a:pPr>
            <a:r>
              <a:rPr lang="en-US" altLang="zh-CN" sz="1400">
                <a:solidFill>
                  <a:srgbClr val="FF0000"/>
                </a:solidFill>
              </a:rPr>
              <a:t>                                                                                                                                     </a:t>
            </a:r>
            <a:r>
              <a:rPr lang="zh-CN" altLang="en-US" sz="1400">
                <a:solidFill>
                  <a:srgbClr val="FF0000"/>
                </a:solidFill>
              </a:rPr>
              <a:t>是</a:t>
            </a:r>
            <a:r>
              <a:rPr lang="en-US" altLang="zh-CN" sz="1400">
                <a:solidFill>
                  <a:srgbClr val="FF0000"/>
                </a:solidFill>
              </a:rPr>
              <a:t>                                                                                                  </a:t>
            </a:r>
            <a:endParaRPr lang="zh-CN" altLang="en-US" sz="1400">
              <a:solidFill>
                <a:srgbClr val="FF0000"/>
              </a:solidFill>
            </a:endParaRPr>
          </a:p>
          <a:p>
            <a:pPr marL="0" indent="0">
              <a:buNone/>
            </a:pPr>
            <a:r>
              <a:rPr lang="en-US" altLang="zh-CN" sz="1400">
                <a:solidFill>
                  <a:srgbClr val="FF0000"/>
                </a:solidFill>
              </a:rPr>
              <a:t>                                                                                                          </a:t>
            </a:r>
            <a:r>
              <a:rPr lang="zh-CN" altLang="en-US" sz="1400">
                <a:solidFill>
                  <a:srgbClr val="FF0000"/>
                </a:solidFill>
              </a:rPr>
              <a:t>是</a:t>
            </a:r>
            <a:r>
              <a:rPr lang="en-US" altLang="zh-CN" sz="1400">
                <a:solidFill>
                  <a:srgbClr val="FF0000"/>
                </a:solidFill>
              </a:rPr>
              <a:t>                                                                                                                                                                   </a:t>
            </a:r>
            <a:endParaRPr lang="zh-CN" altLang="en-US" sz="1400">
              <a:solidFill>
                <a:srgbClr val="FF0000"/>
              </a:solidFill>
            </a:endParaRPr>
          </a:p>
          <a:p>
            <a:pPr marL="0" indent="0">
              <a:buNone/>
            </a:pPr>
            <a:r>
              <a:rPr lang="en-US" altLang="zh-CN" sz="1400">
                <a:solidFill>
                  <a:srgbClr val="FF0000"/>
                </a:solidFill>
              </a:rPr>
              <a:t>                     </a:t>
            </a:r>
            <a:endParaRPr lang="en-US" altLang="zh-CN" sz="1400">
              <a:solidFill>
                <a:srgbClr val="FF0000"/>
              </a:solidFill>
            </a:endParaRPr>
          </a:p>
          <a:p>
            <a:pPr marL="0" indent="0">
              <a:buNone/>
            </a:pPr>
            <a:endParaRPr lang="en-US" altLang="zh-CN" sz="1400">
              <a:solidFill>
                <a:srgbClr val="FF0000"/>
              </a:solidFill>
            </a:endParaRPr>
          </a:p>
          <a:p>
            <a:pPr marL="0" indent="0">
              <a:buNone/>
            </a:pPr>
            <a:r>
              <a:rPr lang="en-US" altLang="zh-CN" sz="1400">
                <a:solidFill>
                  <a:srgbClr val="FF0000"/>
                </a:solidFill>
              </a:rPr>
              <a:t>                                                                                                                                    </a:t>
            </a:r>
            <a:r>
              <a:rPr lang="zh-CN" altLang="en-US" sz="1400">
                <a:solidFill>
                  <a:srgbClr val="FF0000"/>
                </a:solidFill>
              </a:rPr>
              <a:t>否</a:t>
            </a:r>
            <a:r>
              <a:rPr lang="en-US" altLang="zh-CN" sz="1400">
                <a:solidFill>
                  <a:srgbClr val="FF0000"/>
                </a:solidFill>
              </a:rPr>
              <a:t>                                                                                                                                                                                                          </a:t>
            </a:r>
            <a:endParaRPr lang="zh-CN" altLang="en-US" sz="1400">
              <a:solidFill>
                <a:srgbClr val="FF0000"/>
              </a:solidFill>
            </a:endParaRPr>
          </a:p>
        </p:txBody>
      </p:sp>
      <p:sp>
        <p:nvSpPr>
          <p:cNvPr id="6" name="圆角矩形 5"/>
          <p:cNvSpPr/>
          <p:nvPr/>
        </p:nvSpPr>
        <p:spPr>
          <a:xfrm>
            <a:off x="771525" y="4635500"/>
            <a:ext cx="1277620" cy="683260"/>
          </a:xfrm>
          <a:prstGeom prst="roundRect">
            <a:avLst/>
          </a:prstGeom>
          <a:solidFill>
            <a:schemeClr val="accent5">
              <a:lumMod val="40000"/>
              <a:lumOff val="60000"/>
            </a:schemeClr>
          </a:solidFill>
        </p:spPr>
        <p:style>
          <a:lnRef idx="0">
            <a:srgbClr val="FFFFFF"/>
          </a:lnRef>
          <a:fillRef idx="2">
            <a:schemeClr val="accent1"/>
          </a:fillRef>
          <a:effectRef idx="0">
            <a:srgbClr val="FFFFFF"/>
          </a:effectRef>
          <a:fontRef idx="minor">
            <a:schemeClr val="lt1"/>
          </a:fontRef>
        </p:style>
        <p:txBody>
          <a:bodyPr rtlCol="0" anchor="ctr"/>
          <a:p>
            <a:pPr algn="ctr"/>
            <a:r>
              <a:rPr lang="zh-CN" altLang="en-US" sz="1200" b="1">
                <a:solidFill>
                  <a:schemeClr val="tx1"/>
                </a:solidFill>
                <a:uFillTx/>
              </a:rPr>
              <a:t>航</a:t>
            </a:r>
            <a:r>
              <a:rPr lang="zh-CN" altLang="en-US" sz="1400" b="1">
                <a:solidFill>
                  <a:schemeClr val="tx1"/>
                </a:solidFill>
                <a:uFillTx/>
              </a:rPr>
              <a:t>空、铁路电子发</a:t>
            </a:r>
            <a:r>
              <a:rPr lang="zh-CN" altLang="en-US" sz="1400" b="1">
                <a:solidFill>
                  <a:schemeClr val="tx1"/>
                </a:solidFill>
                <a:uFillTx/>
              </a:rPr>
              <a:t>票</a:t>
            </a:r>
            <a:endParaRPr lang="zh-CN" altLang="en-US" sz="1400" b="1">
              <a:solidFill>
                <a:schemeClr val="tx1"/>
              </a:solidFill>
              <a:uFillTx/>
            </a:endParaRPr>
          </a:p>
        </p:txBody>
      </p:sp>
      <p:sp>
        <p:nvSpPr>
          <p:cNvPr id="20" name="矩形 19"/>
          <p:cNvSpPr/>
          <p:nvPr/>
        </p:nvSpPr>
        <p:spPr>
          <a:xfrm>
            <a:off x="2575560" y="4635500"/>
            <a:ext cx="1724660" cy="68326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buClrTx/>
              <a:buSzTx/>
              <a:buFontTx/>
            </a:pPr>
            <a:r>
              <a:rPr lang="zh-CN" altLang="en-US" sz="1400" b="1">
                <a:solidFill>
                  <a:schemeClr val="bg1"/>
                </a:solidFill>
                <a:uFillTx/>
              </a:rPr>
              <a:t>开票方发起冲红</a:t>
            </a:r>
            <a:endParaRPr lang="zh-CN" altLang="en-US" sz="1400" b="1">
              <a:solidFill>
                <a:schemeClr val="bg1"/>
              </a:solidFill>
              <a:uFillTx/>
            </a:endParaRPr>
          </a:p>
          <a:p>
            <a:pPr algn="ctr">
              <a:buClrTx/>
              <a:buSzTx/>
              <a:buFontTx/>
            </a:pPr>
            <a:r>
              <a:rPr lang="zh-CN" altLang="en-US" sz="1400" b="1">
                <a:solidFill>
                  <a:schemeClr val="bg1"/>
                </a:solidFill>
                <a:uFillTx/>
              </a:rPr>
              <a:t>填开《红字发票信息确认单》</a:t>
            </a:r>
            <a:endParaRPr lang="zh-CN" altLang="en-US" sz="1400" b="1">
              <a:solidFill>
                <a:schemeClr val="bg1"/>
              </a:solidFill>
              <a:uFillTx/>
            </a:endParaRPr>
          </a:p>
        </p:txBody>
      </p:sp>
      <p:sp>
        <p:nvSpPr>
          <p:cNvPr id="22" name="矩形 21"/>
          <p:cNvSpPr/>
          <p:nvPr/>
        </p:nvSpPr>
        <p:spPr>
          <a:xfrm>
            <a:off x="9706610" y="3959225"/>
            <a:ext cx="1411605" cy="529590"/>
          </a:xfrm>
          <a:prstGeom prst="rect">
            <a:avLst/>
          </a:prstGeom>
          <a:gradFill>
            <a:gsLst>
              <a:gs pos="0">
                <a:srgbClr val="FEA373"/>
              </a:gs>
              <a:gs pos="100000">
                <a:srgbClr val="FF678B"/>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400" b="1">
                <a:solidFill>
                  <a:schemeClr val="bg1"/>
                </a:solidFill>
                <a:uFillTx/>
              </a:rPr>
              <a:t>开票方开具红字发票</a:t>
            </a:r>
            <a:endParaRPr lang="zh-CN" altLang="en-US" sz="1400" b="1">
              <a:solidFill>
                <a:schemeClr val="bg1"/>
              </a:solidFill>
              <a:uFillTx/>
            </a:endParaRPr>
          </a:p>
        </p:txBody>
      </p:sp>
      <p:sp>
        <p:nvSpPr>
          <p:cNvPr id="23" name="矩形 22"/>
          <p:cNvSpPr/>
          <p:nvPr/>
        </p:nvSpPr>
        <p:spPr>
          <a:xfrm>
            <a:off x="9805670" y="5129530"/>
            <a:ext cx="1362075" cy="504190"/>
          </a:xfrm>
          <a:prstGeom prst="rect">
            <a:avLst/>
          </a:prstGeom>
          <a:gradFill>
            <a:gsLst>
              <a:gs pos="0">
                <a:srgbClr val="FEA373"/>
              </a:gs>
              <a:gs pos="100000">
                <a:srgbClr val="FF678B"/>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400" b="1">
                <a:solidFill>
                  <a:schemeClr val="bg1"/>
                </a:solidFill>
                <a:uFillTx/>
              </a:rPr>
              <a:t>开票方开具红字发票</a:t>
            </a:r>
            <a:endParaRPr lang="zh-CN" altLang="en-US" sz="1400" b="1">
              <a:solidFill>
                <a:schemeClr val="bg1"/>
              </a:solidFill>
              <a:uFillTx/>
            </a:endParaRPr>
          </a:p>
        </p:txBody>
      </p:sp>
      <p:sp>
        <p:nvSpPr>
          <p:cNvPr id="24" name="矩形 23"/>
          <p:cNvSpPr/>
          <p:nvPr/>
        </p:nvSpPr>
        <p:spPr>
          <a:xfrm>
            <a:off x="4978400" y="4636135"/>
            <a:ext cx="1847215" cy="6826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400" b="1">
                <a:solidFill>
                  <a:schemeClr val="bg1"/>
                </a:solidFill>
                <a:uFillTx/>
              </a:rPr>
              <a:t>购买方是否用途或入账确认</a:t>
            </a:r>
            <a:endParaRPr lang="zh-CN" altLang="en-US" sz="1400" b="1">
              <a:solidFill>
                <a:schemeClr val="bg1"/>
              </a:solidFill>
              <a:uFillTx/>
            </a:endParaRPr>
          </a:p>
        </p:txBody>
      </p:sp>
      <p:sp>
        <p:nvSpPr>
          <p:cNvPr id="26" name="矩形 25"/>
          <p:cNvSpPr/>
          <p:nvPr/>
        </p:nvSpPr>
        <p:spPr>
          <a:xfrm>
            <a:off x="6093460" y="5573395"/>
            <a:ext cx="1317625" cy="50038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buClrTx/>
              <a:buSzTx/>
              <a:buFontTx/>
            </a:pPr>
            <a:r>
              <a:rPr lang="zh-CN" altLang="en-US" sz="1400" b="1">
                <a:solidFill>
                  <a:schemeClr val="bg1"/>
                </a:solidFill>
                <a:uFillTx/>
              </a:rPr>
              <a:t>购买方是否72小时内确认</a:t>
            </a:r>
            <a:endParaRPr lang="zh-CN" altLang="en-US" sz="1400" b="1">
              <a:solidFill>
                <a:schemeClr val="bg1"/>
              </a:solidFill>
              <a:uFillTx/>
            </a:endParaRPr>
          </a:p>
        </p:txBody>
      </p:sp>
      <p:sp>
        <p:nvSpPr>
          <p:cNvPr id="27" name="矩形 26"/>
          <p:cNvSpPr/>
          <p:nvPr/>
        </p:nvSpPr>
        <p:spPr>
          <a:xfrm>
            <a:off x="7827645" y="5130165"/>
            <a:ext cx="1284605" cy="50863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400" b="1">
                <a:solidFill>
                  <a:schemeClr val="bg1"/>
                </a:solidFill>
                <a:uFillTx/>
              </a:rPr>
              <a:t>系统生成红字信息确认表</a:t>
            </a:r>
            <a:endParaRPr lang="zh-CN" altLang="en-US" sz="1400" b="1">
              <a:solidFill>
                <a:schemeClr val="bg1"/>
              </a:solidFill>
              <a:uFillTx/>
            </a:endParaRPr>
          </a:p>
        </p:txBody>
      </p:sp>
      <p:sp>
        <p:nvSpPr>
          <p:cNvPr id="34" name="矩形 33"/>
          <p:cNvSpPr/>
          <p:nvPr/>
        </p:nvSpPr>
        <p:spPr>
          <a:xfrm>
            <a:off x="7828280" y="5972175"/>
            <a:ext cx="1286510" cy="63500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90000"/>
              </a:lnSpc>
              <a:spcBef>
                <a:spcPts val="1000"/>
              </a:spcBef>
              <a:buClrTx/>
              <a:buSzTx/>
              <a:buFont typeface="Arial" panose="020B0604020202020204" pitchFamily="34" charset="0"/>
            </a:pPr>
            <a:r>
              <a:rPr lang="zh-CN" altLang="en-US" sz="1400" b="1">
                <a:solidFill>
                  <a:schemeClr val="bg1"/>
                </a:solidFill>
                <a:uFillTx/>
              </a:rPr>
              <a:t>系统作废红字信息确认表、提醒发起方</a:t>
            </a:r>
            <a:endParaRPr lang="zh-CN" altLang="en-US" sz="1400" b="1">
              <a:solidFill>
                <a:schemeClr val="bg1"/>
              </a:solidFill>
              <a:uFillTx/>
            </a:endParaRPr>
          </a:p>
        </p:txBody>
      </p:sp>
      <p:cxnSp>
        <p:nvCxnSpPr>
          <p:cNvPr id="4" name="直接箭头连接符 3"/>
          <p:cNvCxnSpPr>
            <a:stCxn id="6" idx="3"/>
            <a:endCxn id="20" idx="1"/>
          </p:cNvCxnSpPr>
          <p:nvPr/>
        </p:nvCxnSpPr>
        <p:spPr>
          <a:xfrm>
            <a:off x="2049145" y="4977130"/>
            <a:ext cx="526415" cy="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 name="直接箭头连接符 4"/>
          <p:cNvCxnSpPr>
            <a:stCxn id="20" idx="3"/>
            <a:endCxn id="24" idx="1"/>
          </p:cNvCxnSpPr>
          <p:nvPr/>
        </p:nvCxnSpPr>
        <p:spPr>
          <a:xfrm>
            <a:off x="4300220" y="4977130"/>
            <a:ext cx="678180" cy="6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7" name="肘形连接符 6"/>
          <p:cNvCxnSpPr>
            <a:stCxn id="24" idx="0"/>
            <a:endCxn id="22" idx="1"/>
          </p:cNvCxnSpPr>
          <p:nvPr/>
        </p:nvCxnSpPr>
        <p:spPr>
          <a:xfrm rot="16200000">
            <a:off x="7598410" y="2527935"/>
            <a:ext cx="412115" cy="3804285"/>
          </a:xfrm>
          <a:prstGeom prst="bentConnector2">
            <a:avLst/>
          </a:prstGeom>
          <a:ln>
            <a:tailEnd type="arrow"/>
          </a:ln>
        </p:spPr>
        <p:style>
          <a:lnRef idx="2">
            <a:schemeClr val="accent1"/>
          </a:lnRef>
          <a:fillRef idx="0">
            <a:srgbClr val="FFFFFF"/>
          </a:fillRef>
          <a:effectRef idx="0">
            <a:srgbClr val="FFFFFF"/>
          </a:effectRef>
          <a:fontRef idx="minor">
            <a:schemeClr val="tx1"/>
          </a:fontRef>
        </p:style>
      </p:cxnSp>
      <p:cxnSp>
        <p:nvCxnSpPr>
          <p:cNvPr id="8" name="肘形连接符 7"/>
          <p:cNvCxnSpPr>
            <a:stCxn id="24" idx="2"/>
            <a:endCxn id="26" idx="1"/>
          </p:cNvCxnSpPr>
          <p:nvPr/>
        </p:nvCxnSpPr>
        <p:spPr>
          <a:xfrm rot="5400000" flipV="1">
            <a:off x="5745480" y="5474970"/>
            <a:ext cx="504825" cy="191135"/>
          </a:xfrm>
          <a:prstGeom prst="bentConnector2">
            <a:avLst/>
          </a:prstGeom>
          <a:ln>
            <a:tailEnd type="arrow"/>
          </a:ln>
        </p:spPr>
        <p:style>
          <a:lnRef idx="2">
            <a:schemeClr val="accent1"/>
          </a:lnRef>
          <a:fillRef idx="0">
            <a:srgbClr val="FFFFFF"/>
          </a:fillRef>
          <a:effectRef idx="0">
            <a:srgbClr val="FFFFFF"/>
          </a:effectRef>
          <a:fontRef idx="minor">
            <a:schemeClr val="tx1"/>
          </a:fontRef>
        </p:style>
      </p:cxnSp>
      <p:cxnSp>
        <p:nvCxnSpPr>
          <p:cNvPr id="9" name="肘形连接符 8"/>
          <p:cNvCxnSpPr>
            <a:stCxn id="26" idx="0"/>
          </p:cNvCxnSpPr>
          <p:nvPr/>
        </p:nvCxnSpPr>
        <p:spPr>
          <a:xfrm rot="16200000">
            <a:off x="7158355" y="4979670"/>
            <a:ext cx="187325" cy="999490"/>
          </a:xfrm>
          <a:prstGeom prst="bentConnector2">
            <a:avLst/>
          </a:prstGeom>
          <a:ln>
            <a:tailEnd type="arrow"/>
          </a:ln>
        </p:spPr>
        <p:style>
          <a:lnRef idx="2">
            <a:schemeClr val="accent1"/>
          </a:lnRef>
          <a:fillRef idx="0">
            <a:srgbClr val="FFFFFF"/>
          </a:fillRef>
          <a:effectRef idx="0">
            <a:srgbClr val="FFFFFF"/>
          </a:effectRef>
          <a:fontRef idx="minor">
            <a:schemeClr val="tx1"/>
          </a:fontRef>
        </p:style>
      </p:cxnSp>
      <p:cxnSp>
        <p:nvCxnSpPr>
          <p:cNvPr id="10" name="直接箭头连接符 9"/>
          <p:cNvCxnSpPr>
            <a:stCxn id="27" idx="3"/>
            <a:endCxn id="23" idx="1"/>
          </p:cNvCxnSpPr>
          <p:nvPr/>
        </p:nvCxnSpPr>
        <p:spPr>
          <a:xfrm flipV="1">
            <a:off x="9112250" y="5381625"/>
            <a:ext cx="693420" cy="317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3" name="肘形连接符 12"/>
          <p:cNvCxnSpPr>
            <a:stCxn id="26" idx="2"/>
            <a:endCxn id="34" idx="1"/>
          </p:cNvCxnSpPr>
          <p:nvPr/>
        </p:nvCxnSpPr>
        <p:spPr>
          <a:xfrm rot="5400000" flipV="1">
            <a:off x="7182485" y="5643880"/>
            <a:ext cx="215900" cy="1075690"/>
          </a:xfrm>
          <a:prstGeom prst="bentConnector2">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a:xfrm>
            <a:off x="366048" y="546042"/>
            <a:ext cx="11270673" cy="6028748"/>
          </a:xfrm>
        </p:spPr>
        <p:txBody>
          <a:bodyPr/>
          <a:p>
            <a:r>
              <a:rPr lang="zh-CN" altLang="en-US" sz="2000"/>
              <a:t>（</a:t>
            </a:r>
            <a:r>
              <a:rPr lang="en-US" altLang="zh-CN" sz="2000"/>
              <a:t>3</a:t>
            </a:r>
            <a:r>
              <a:rPr lang="zh-CN" altLang="en-US" sz="2000"/>
              <a:t>）</a:t>
            </a:r>
            <a:r>
              <a:rPr lang="zh-CN" altLang="en-US" sz="2000">
                <a:sym typeface="+mn-ea"/>
              </a:rPr>
              <a:t>视购买方是否</a:t>
            </a:r>
            <a:r>
              <a:rPr lang="zh-CN" altLang="en-US" sz="2000">
                <a:sym typeface="+mn-ea"/>
              </a:rPr>
              <a:t>用途确认或入账确认，确定</a:t>
            </a:r>
            <a:r>
              <a:rPr lang="zh-CN" altLang="en-US" sz="2000">
                <a:sym typeface="+mn-ea"/>
              </a:rPr>
              <a:t>红冲流程</a:t>
            </a:r>
            <a:r>
              <a:rPr lang="zh-CN" altLang="en-US" sz="2000">
                <a:sym typeface="+mn-ea"/>
              </a:rPr>
              <a:t>发起方</a:t>
            </a:r>
            <a:endParaRPr lang="zh-CN" altLang="en-US" sz="2000">
              <a:sym typeface="+mn-ea"/>
            </a:endParaRPr>
          </a:p>
          <a:p>
            <a:r>
              <a:rPr lang="zh-CN" altLang="en-US" sz="2000">
                <a:latin typeface="Calibri" panose="020F0502020204030204" charset="0"/>
                <a:sym typeface="+mn-ea"/>
              </a:rPr>
              <a:t>①</a:t>
            </a:r>
            <a:r>
              <a:rPr lang="zh-CN" altLang="en-US" sz="2000">
                <a:sym typeface="+mn-ea"/>
              </a:rPr>
              <a:t>蓝字数电发票未进行用途确认及入账确认的，开票方发起红冲流程，并直接开具红字数电发票</a:t>
            </a:r>
            <a:endParaRPr lang="zh-CN" altLang="en-US" sz="2000">
              <a:sym typeface="+mn-ea"/>
            </a:endParaRPr>
          </a:p>
          <a:p>
            <a:r>
              <a:rPr lang="zh-CN" altLang="en-US" sz="2000">
                <a:latin typeface="Calibri" panose="020F0502020204030204" charset="0"/>
                <a:sym typeface="+mn-ea"/>
              </a:rPr>
              <a:t>②</a:t>
            </a:r>
            <a:r>
              <a:rPr lang="zh-CN" altLang="en-US" sz="2000">
                <a:sym typeface="+mn-ea"/>
              </a:rPr>
              <a:t>蓝字数电发票已进行用途确认或入账确认的，开票方或受票方均可发起红冲流程，并经对方确认《红字发票信息确认单》后，由开票方开具红字数电发票。《确认单》发起后</a:t>
            </a:r>
            <a:r>
              <a:rPr lang="en-US" altLang="zh-CN" sz="2000">
                <a:sym typeface="+mn-ea"/>
              </a:rPr>
              <a:t>72</a:t>
            </a:r>
            <a:r>
              <a:rPr lang="zh-CN" altLang="en-US" sz="2000">
                <a:sym typeface="+mn-ea"/>
              </a:rPr>
              <a:t>小时内未经确认的，自动作废。若蓝字数电发票已</a:t>
            </a:r>
            <a:r>
              <a:rPr lang="zh-CN" altLang="en-US" sz="2000">
                <a:solidFill>
                  <a:srgbClr val="FF0000"/>
                </a:solidFill>
                <a:sym typeface="+mn-ea"/>
              </a:rPr>
              <a:t>用于出口退税</a:t>
            </a:r>
            <a:r>
              <a:rPr lang="zh-CN" altLang="en-US" sz="2000">
                <a:sym typeface="+mn-ea"/>
              </a:rPr>
              <a:t>勾选和确认的，需操作进货凭证信息回退并确认通过后，由</a:t>
            </a:r>
            <a:r>
              <a:rPr lang="zh-CN" altLang="en-US" sz="2000">
                <a:solidFill>
                  <a:srgbClr val="FF0000"/>
                </a:solidFill>
                <a:sym typeface="+mn-ea"/>
              </a:rPr>
              <a:t>开票方</a:t>
            </a:r>
            <a:r>
              <a:rPr lang="zh-CN" altLang="en-US" sz="2000">
                <a:sym typeface="+mn-ea"/>
              </a:rPr>
              <a:t>发起红冲流程，并直接开具红字数电发票</a:t>
            </a:r>
            <a:r>
              <a:rPr lang="en-US" altLang="zh-CN" sz="2000">
                <a:sym typeface="+mn-ea"/>
              </a:rPr>
              <a:t> </a:t>
            </a:r>
            <a:endParaRPr lang="zh-CN" altLang="en-US" sz="2000">
              <a:sym typeface="+mn-ea"/>
            </a:endParaRPr>
          </a:p>
          <a:p>
            <a:r>
              <a:rPr lang="zh-CN" altLang="en-US" sz="2000">
                <a:sym typeface="+mn-ea"/>
              </a:rPr>
              <a:t>受票方已将数电发票用于增值税申报抵扣的，应暂依《确认单》所列增值税税额从当期进项税额中转出，待取得开票方开具的红字数电发票后，与《确认单》一并作为记账凭证</a:t>
            </a:r>
            <a:endParaRPr lang="zh-CN" altLang="en-US" sz="2000">
              <a:sym typeface="+mn-ea"/>
            </a:endParaRPr>
          </a:p>
          <a:p>
            <a:endParaRPr lang="zh-CN" altLang="en-US" sz="2000"/>
          </a:p>
          <a:p>
            <a:endParaRPr lang="zh-CN" altLang="en-US" sz="2000"/>
          </a:p>
        </p:txBody>
      </p:sp>
      <p:pic>
        <p:nvPicPr>
          <p:cNvPr id="4" name="图片 10"/>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l="1207" t="11108" r="1295" b="2769"/>
          <a:stretch>
            <a:fillRect/>
          </a:stretch>
        </p:blipFill>
        <p:spPr bwMode="auto">
          <a:xfrm>
            <a:off x="749300" y="3168650"/>
            <a:ext cx="10604500" cy="368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t>红冲发票的平台及表单</a:t>
            </a:r>
            <a:endParaRPr lang="zh-CN" altLang="en-US"/>
          </a:p>
          <a:p>
            <a:r>
              <a:rPr lang="en-US" altLang="zh-CN"/>
              <a:t>1.</a:t>
            </a:r>
            <a:r>
              <a:rPr lang="zh-CN" altLang="en-US"/>
              <a:t>发起（使用）平台（两种表单均</a:t>
            </a:r>
            <a:r>
              <a:rPr lang="zh-CN" altLang="en-US">
                <a:solidFill>
                  <a:srgbClr val="FF0000"/>
                </a:solidFill>
              </a:rPr>
              <a:t>可支持</a:t>
            </a:r>
            <a:r>
              <a:rPr lang="zh-CN" altLang="en-US"/>
              <a:t>填开）</a:t>
            </a:r>
            <a:endParaRPr lang="zh-CN" altLang="en-US"/>
          </a:p>
          <a:p>
            <a:r>
              <a:rPr lang="zh-CN" altLang="en-US"/>
              <a:t>电子发票服务平台：已使用数电发票的纳税人</a:t>
            </a:r>
            <a:endParaRPr lang="zh-CN" altLang="en-US"/>
          </a:p>
          <a:p>
            <a:r>
              <a:rPr lang="zh-CN" altLang="en-US"/>
              <a:t>增值税发票综合服务平台：未使用数电发票的纳税人</a:t>
            </a:r>
            <a:endParaRPr lang="zh-CN" altLang="en-US"/>
          </a:p>
          <a:p>
            <a:r>
              <a:rPr lang="en-US" altLang="zh-CN"/>
              <a:t>2.</a:t>
            </a:r>
            <a:r>
              <a:rPr lang="zh-CN" altLang="en-US"/>
              <a:t>红冲表单</a:t>
            </a:r>
            <a:endParaRPr lang="zh-CN" altLang="en-US"/>
          </a:p>
          <a:p>
            <a:r>
              <a:rPr lang="zh-CN" altLang="en-US">
                <a:sym typeface="+mn-ea"/>
              </a:rPr>
              <a:t>《红字发票信息</a:t>
            </a:r>
            <a:r>
              <a:rPr lang="zh-CN" altLang="en-US">
                <a:solidFill>
                  <a:srgbClr val="FF0000"/>
                </a:solidFill>
                <a:sym typeface="+mn-ea"/>
              </a:rPr>
              <a:t>确认单</a:t>
            </a:r>
            <a:r>
              <a:rPr lang="zh-CN" altLang="en-US">
                <a:sym typeface="+mn-ea"/>
              </a:rPr>
              <a:t>》：开票方已使用数电发票的纳税人（无论原开纸质或数电发票）</a:t>
            </a:r>
            <a:endParaRPr lang="zh-CN" altLang="en-US"/>
          </a:p>
          <a:p>
            <a:r>
              <a:rPr lang="zh-CN" altLang="en-US"/>
              <a:t>《开具红字增值税专用发票</a:t>
            </a:r>
            <a:r>
              <a:rPr lang="zh-CN" altLang="en-US">
                <a:solidFill>
                  <a:srgbClr val="FF0000"/>
                </a:solidFill>
              </a:rPr>
              <a:t>信息表</a:t>
            </a:r>
            <a:r>
              <a:rPr lang="zh-CN" altLang="en-US"/>
              <a:t>》：开票方</a:t>
            </a:r>
            <a:r>
              <a:rPr lang="zh-CN" altLang="en-US">
                <a:sym typeface="+mn-ea"/>
              </a:rPr>
              <a:t>未使用数电发票的纳税人</a:t>
            </a:r>
            <a:endParaRPr lang="zh-CN" altLang="en-US"/>
          </a:p>
          <a:p>
            <a:r>
              <a:rPr lang="zh-CN" altLang="en-US"/>
              <a:t>（</a:t>
            </a:r>
            <a:r>
              <a:rPr lang="zh-CN" altLang="en-US">
                <a:solidFill>
                  <a:srgbClr val="FF0000"/>
                </a:solidFill>
              </a:rPr>
              <a:t>注：</a:t>
            </a:r>
            <a:r>
              <a:rPr lang="zh-CN" altLang="en-US"/>
              <a:t>原未使用开具纸质专票，红冲时已使用的，使用《确认表》）</a:t>
            </a:r>
            <a:endParaRPr lang="zh-CN"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a:bodyPr>
          <a:p>
            <a:r>
              <a:rPr lang="en-US" altLang="zh-CN"/>
              <a:t>8 .</a:t>
            </a:r>
            <a:r>
              <a:rPr lang="zh-CN" altLang="en-US"/>
              <a:t>用途确认和申报</a:t>
            </a:r>
            <a:endParaRPr lang="zh-CN" altLang="en-US"/>
          </a:p>
          <a:p>
            <a:r>
              <a:rPr lang="zh-CN" altLang="en-US"/>
              <a:t>（</a:t>
            </a:r>
            <a:r>
              <a:rPr lang="en-US" altLang="zh-CN"/>
              <a:t>1</a:t>
            </a:r>
            <a:r>
              <a:rPr lang="zh-CN" altLang="en-US"/>
              <a:t>）用途确认</a:t>
            </a:r>
            <a:endParaRPr lang="zh-CN" altLang="en-US"/>
          </a:p>
          <a:p>
            <a:r>
              <a:rPr lang="zh-CN" altLang="en-US"/>
              <a:t>受票方（购买方）取得数电发票后，如需用于申报抵扣增值税进项税额、成品油消费税或申请出口退税、代办退税、勾选成品油库存的，应当通过</a:t>
            </a:r>
            <a:r>
              <a:rPr lang="zh-CN" altLang="en-US">
                <a:solidFill>
                  <a:srgbClr val="FF0000"/>
                </a:solidFill>
              </a:rPr>
              <a:t>税务数字账户</a:t>
            </a:r>
            <a:r>
              <a:rPr lang="zh-CN" altLang="en-US"/>
              <a:t>确认用途（包括</a:t>
            </a:r>
            <a:r>
              <a:rPr lang="zh-CN" altLang="en-US">
                <a:sym typeface="+mn-ea"/>
              </a:rPr>
              <a:t>铁路电子客票、航空运输电子客票行程单）</a:t>
            </a:r>
            <a:endParaRPr lang="zh-CN" altLang="en-US"/>
          </a:p>
          <a:p>
            <a:r>
              <a:rPr lang="zh-CN" altLang="en-US"/>
              <a:t>（使用数电发票的纳税人，通过增值税发票综合服务平台确认用途）</a:t>
            </a:r>
            <a:endParaRPr lang="zh-CN" altLang="en-US"/>
          </a:p>
          <a:p>
            <a:r>
              <a:rPr lang="zh-CN" altLang="en-US"/>
              <a:t>纳税人购进农产品，取得符合规定的带有</a:t>
            </a:r>
            <a:r>
              <a:rPr lang="en-US" altLang="zh-CN"/>
              <a:t>“</a:t>
            </a:r>
            <a:r>
              <a:rPr lang="zh-CN" altLang="en-US"/>
              <a:t>增值税专用发票</a:t>
            </a:r>
            <a:r>
              <a:rPr lang="en-US" altLang="zh-CN"/>
              <a:t>”</a:t>
            </a:r>
            <a:r>
              <a:rPr lang="zh-CN" altLang="en-US"/>
              <a:t>字样的数电发票、增值税专用发票、海关进口增值税专用缴款书、农产品销售发票等凭证或者开具符合规定的收购发票，可以通过税务数字账户进行用途确认，按照相关规定计算当期进项税额</a:t>
            </a:r>
            <a:endParaRPr lang="zh-CN" altLang="en-US"/>
          </a:p>
          <a:p>
            <a:r>
              <a:rPr lang="zh-CN" altLang="en-US"/>
              <a:t>其中，纳税人购进用于生产或者委托加工</a:t>
            </a:r>
            <a:r>
              <a:rPr lang="en-US" altLang="zh-CN"/>
              <a:t>13%</a:t>
            </a:r>
            <a:r>
              <a:rPr lang="zh-CN" altLang="en-US"/>
              <a:t>税率货物的农产品，可以由主管税务机关</a:t>
            </a:r>
            <a:r>
              <a:rPr lang="zh-CN" altLang="en-US">
                <a:solidFill>
                  <a:srgbClr val="FF0000"/>
                </a:solidFill>
              </a:rPr>
              <a:t>开通加计扣除农产品进项税额确认功能</a:t>
            </a:r>
            <a:r>
              <a:rPr lang="zh-CN" altLang="en-US"/>
              <a:t>，按照相关规定计算当期进项税额，并将已进行用途确认的凭证明细转入加计扣除农产品进项税额确认待用，纳税人将购进农产品用于生产或者委托加工的当期，可以通过税务数字账户选择相应凭证，按规定计算填写本次加计扣除农产品进项税额</a:t>
            </a:r>
            <a:r>
              <a:rPr lang="en-US" altLang="zh-CN"/>
              <a:t> </a:t>
            </a:r>
            <a:endParaRPr lang="zh-CN" altLang="en-US"/>
          </a:p>
          <a:p>
            <a:r>
              <a:rPr lang="zh-CN" altLang="en-US"/>
              <a:t>纳税人取得符合以上规定的尚未用于加计扣除农产品进项税额的凭证，可以前往办税服务场所申请补录</a:t>
            </a:r>
            <a:endParaRPr lang="zh-CN" alt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r>
              <a:rPr lang="zh-CN" altLang="en-US"/>
              <a:t>（</a:t>
            </a:r>
            <a:r>
              <a:rPr lang="en-US" altLang="zh-CN"/>
              <a:t>2</a:t>
            </a:r>
            <a:r>
              <a:rPr lang="zh-CN" altLang="en-US"/>
              <a:t>）用途确认更正</a:t>
            </a:r>
            <a:endParaRPr lang="zh-CN" altLang="en-US"/>
          </a:p>
          <a:p>
            <a:pPr>
              <a:lnSpc>
                <a:spcPct val="100000"/>
              </a:lnSpc>
            </a:pPr>
            <a:r>
              <a:rPr lang="zh-CN" altLang="en-US"/>
              <a:t>纳税人错误确认发票用途为申报抵扣且已申报抵扣的，如果要改为用于申报出口退税或代办退税，可以向主管税务机关</a:t>
            </a:r>
            <a:r>
              <a:rPr lang="zh-CN" altLang="en-US">
                <a:solidFill>
                  <a:srgbClr val="FF0000"/>
                </a:solidFill>
              </a:rPr>
              <a:t>申请更正</a:t>
            </a:r>
            <a:r>
              <a:rPr lang="zh-CN" altLang="en-US"/>
              <a:t>。主管税务机关在核实确认相关进项税额已转出后，为纳税人</a:t>
            </a:r>
            <a:r>
              <a:rPr lang="zh-CN" altLang="en-US">
                <a:solidFill>
                  <a:srgbClr val="FF0000"/>
                </a:solidFill>
              </a:rPr>
              <a:t>调整发票用途</a:t>
            </a:r>
            <a:endParaRPr lang="zh-CN" altLang="en-US"/>
          </a:p>
          <a:p>
            <a:pPr>
              <a:lnSpc>
                <a:spcPct val="100000"/>
              </a:lnSpc>
            </a:pPr>
            <a:r>
              <a:rPr lang="zh-CN" altLang="en-US"/>
              <a:t>纳税人错误确认发票用途为用于出口退税、代办退税的，可以向主管税务机关申请更正。如果纳税人尚</a:t>
            </a:r>
            <a:r>
              <a:rPr lang="zh-CN" altLang="en-US">
                <a:solidFill>
                  <a:srgbClr val="FF0000"/>
                </a:solidFill>
              </a:rPr>
              <a:t>未申报</a:t>
            </a:r>
            <a:r>
              <a:rPr lang="zh-CN" altLang="en-US"/>
              <a:t>出口退税，经主管税务机关确认后，可将发票信息回退至电子发票服务平台，纳税人可以重新确认发票用途；如果纳税人</a:t>
            </a:r>
            <a:r>
              <a:rPr lang="zh-CN" altLang="en-US">
                <a:solidFill>
                  <a:srgbClr val="FF0000"/>
                </a:solidFill>
              </a:rPr>
              <a:t>已申报</a:t>
            </a:r>
            <a:r>
              <a:rPr lang="zh-CN" altLang="en-US"/>
              <a:t>办理出口退税，可向主管税务机关申请开具出口货物转内销证明</a:t>
            </a:r>
            <a:r>
              <a:rPr lang="en-US" altLang="zh-CN"/>
              <a:t> </a:t>
            </a:r>
            <a:endParaRPr lang="zh-CN" alt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ym typeface="+mn-ea"/>
              </a:rPr>
              <a:t>（</a:t>
            </a:r>
            <a:r>
              <a:rPr lang="en-US" altLang="zh-CN">
                <a:sym typeface="+mn-ea"/>
              </a:rPr>
              <a:t>3</a:t>
            </a:r>
            <a:r>
              <a:rPr lang="zh-CN" altLang="en-US">
                <a:sym typeface="+mn-ea"/>
              </a:rPr>
              <a:t>）销售方申报</a:t>
            </a:r>
            <a:endParaRPr lang="zh-CN" altLang="en-US"/>
          </a:p>
          <a:p>
            <a:r>
              <a:rPr lang="zh-CN" altLang="en-US">
                <a:latin typeface="Calibri" panose="020F0502020204030204" charset="0"/>
                <a:sym typeface="+mn-ea"/>
              </a:rPr>
              <a:t>①</a:t>
            </a:r>
            <a:r>
              <a:rPr lang="zh-CN" altLang="en-US">
                <a:sym typeface="+mn-ea"/>
              </a:rPr>
              <a:t>增值税一般纳税人通过电子发票服务平台开具带有</a:t>
            </a:r>
            <a:r>
              <a:rPr lang="en-US" altLang="zh-CN">
                <a:sym typeface="+mn-ea"/>
              </a:rPr>
              <a:t>“</a:t>
            </a:r>
            <a:r>
              <a:rPr lang="zh-CN" altLang="en-US">
                <a:sym typeface="+mn-ea"/>
              </a:rPr>
              <a:t>增值税专用发票</a:t>
            </a:r>
            <a:r>
              <a:rPr lang="en-US" altLang="zh-CN">
                <a:sym typeface="+mn-ea"/>
              </a:rPr>
              <a:t>”</a:t>
            </a:r>
            <a:r>
              <a:rPr lang="zh-CN" altLang="en-US">
                <a:sym typeface="+mn-ea"/>
              </a:rPr>
              <a:t>或</a:t>
            </a:r>
            <a:r>
              <a:rPr lang="en-US" altLang="zh-CN">
                <a:sym typeface="+mn-ea"/>
              </a:rPr>
              <a:t>“</a:t>
            </a:r>
            <a:r>
              <a:rPr lang="zh-CN" altLang="en-US">
                <a:sym typeface="+mn-ea"/>
              </a:rPr>
              <a:t>普通发票</a:t>
            </a:r>
            <a:r>
              <a:rPr lang="en-US" altLang="zh-CN">
                <a:sym typeface="+mn-ea"/>
              </a:rPr>
              <a:t>”</a:t>
            </a:r>
            <a:r>
              <a:rPr lang="zh-CN" altLang="en-US">
                <a:sym typeface="+mn-ea"/>
              </a:rPr>
              <a:t>等字样的数电发票，其金额及税额应分别填入《增值税及附加税费申报表附列资料（一）》（本期销售情况明细）</a:t>
            </a:r>
            <a:r>
              <a:rPr lang="en-US" altLang="zh-CN">
                <a:sym typeface="+mn-ea"/>
              </a:rPr>
              <a:t>“</a:t>
            </a:r>
            <a:r>
              <a:rPr lang="zh-CN" altLang="en-US">
                <a:sym typeface="+mn-ea"/>
              </a:rPr>
              <a:t>开具增值税专用发票</a:t>
            </a:r>
            <a:r>
              <a:rPr lang="en-US" altLang="zh-CN">
                <a:sym typeface="+mn-ea"/>
              </a:rPr>
              <a:t>”</a:t>
            </a:r>
            <a:r>
              <a:rPr lang="zh-CN" altLang="en-US">
                <a:sym typeface="+mn-ea"/>
              </a:rPr>
              <a:t>或</a:t>
            </a:r>
            <a:r>
              <a:rPr lang="en-US" altLang="zh-CN">
                <a:sym typeface="+mn-ea"/>
              </a:rPr>
              <a:t>“</a:t>
            </a:r>
            <a:r>
              <a:rPr lang="zh-CN" altLang="en-US">
                <a:sym typeface="+mn-ea"/>
              </a:rPr>
              <a:t>开具其他发票</a:t>
            </a:r>
            <a:r>
              <a:rPr lang="en-US" altLang="zh-CN">
                <a:sym typeface="+mn-ea"/>
              </a:rPr>
              <a:t>”</a:t>
            </a:r>
            <a:r>
              <a:rPr lang="zh-CN" altLang="en-US">
                <a:sym typeface="+mn-ea"/>
              </a:rPr>
              <a:t>相关栏次</a:t>
            </a:r>
            <a:endParaRPr lang="zh-CN" altLang="en-US">
              <a:sym typeface="+mn-ea"/>
            </a:endParaRPr>
          </a:p>
          <a:p>
            <a:r>
              <a:rPr lang="zh-CN" altLang="en-US">
                <a:latin typeface="Calibri" panose="020F0502020204030204" charset="0"/>
              </a:rPr>
              <a:t>②</a:t>
            </a:r>
            <a:r>
              <a:rPr lang="zh-CN" altLang="en-US"/>
              <a:t>一般纳税人开具的电子发票（铁路电子客票、</a:t>
            </a:r>
            <a:r>
              <a:rPr lang="zh-CN" altLang="en-US">
                <a:sym typeface="+mn-ea"/>
              </a:rPr>
              <a:t>航空运输电子客票行程单）</a:t>
            </a:r>
            <a:r>
              <a:rPr lang="zh-CN" altLang="en-US"/>
              <a:t>的金额及税额应填列在《增值税及附加税费申报表附列资料（一）》（本期销售情况明细）第</a:t>
            </a:r>
            <a:r>
              <a:rPr lang="en-US" altLang="zh-CN"/>
              <a:t>3</a:t>
            </a:r>
            <a:r>
              <a:rPr lang="zh-CN" altLang="en-US"/>
              <a:t>至</a:t>
            </a:r>
            <a:r>
              <a:rPr lang="en-US" altLang="zh-CN"/>
              <a:t>4</a:t>
            </a:r>
            <a:r>
              <a:rPr lang="zh-CN" altLang="en-US"/>
              <a:t>列</a:t>
            </a:r>
            <a:r>
              <a:rPr lang="en-US" altLang="zh-CN"/>
              <a:t>“</a:t>
            </a:r>
            <a:r>
              <a:rPr lang="zh-CN" altLang="en-US"/>
              <a:t>开具其他发票</a:t>
            </a:r>
            <a:r>
              <a:rPr lang="en-US" altLang="zh-CN"/>
              <a:t>”</a:t>
            </a:r>
            <a:r>
              <a:rPr lang="zh-CN" altLang="en-US"/>
              <a:t>栏次中</a:t>
            </a:r>
            <a:endParaRPr lang="zh-CN" altLang="en-US"/>
          </a:p>
          <a:p>
            <a:r>
              <a:rPr lang="zh-CN" altLang="en-US">
                <a:latin typeface="Calibri" panose="020F0502020204030204" charset="0"/>
                <a:sym typeface="+mn-ea"/>
              </a:rPr>
              <a:t>③</a:t>
            </a:r>
            <a:r>
              <a:rPr lang="zh-CN" altLang="en-US">
                <a:sym typeface="+mn-ea"/>
              </a:rPr>
              <a:t>增值税小规模纳税人通过电子发票服务平台开具的数电发票，其金额及税额应填入《增值税及附加税费申报表（小规模纳税人适用）》</a:t>
            </a:r>
            <a:r>
              <a:rPr lang="en-US" altLang="zh-CN">
                <a:sym typeface="+mn-ea"/>
              </a:rPr>
              <a:t>“</a:t>
            </a:r>
            <a:r>
              <a:rPr lang="zh-CN" altLang="en-US">
                <a:sym typeface="+mn-ea"/>
              </a:rPr>
              <a:t>增值税专用发票不含税销售额</a:t>
            </a:r>
            <a:r>
              <a:rPr lang="en-US" altLang="zh-CN">
                <a:sym typeface="+mn-ea"/>
              </a:rPr>
              <a:t>”</a:t>
            </a:r>
            <a:r>
              <a:rPr lang="zh-CN" altLang="en-US">
                <a:sym typeface="+mn-ea"/>
              </a:rPr>
              <a:t>或</a:t>
            </a:r>
            <a:r>
              <a:rPr lang="en-US" altLang="zh-CN">
                <a:sym typeface="+mn-ea"/>
              </a:rPr>
              <a:t>“</a:t>
            </a:r>
            <a:r>
              <a:rPr lang="zh-CN" altLang="en-US">
                <a:sym typeface="+mn-ea"/>
              </a:rPr>
              <a:t>其他增值税发票不含税销售额</a:t>
            </a:r>
            <a:r>
              <a:rPr lang="en-US" altLang="zh-CN">
                <a:sym typeface="+mn-ea"/>
              </a:rPr>
              <a:t>”</a:t>
            </a:r>
            <a:r>
              <a:rPr lang="zh-CN" altLang="en-US">
                <a:sym typeface="+mn-ea"/>
              </a:rPr>
              <a:t>相关栏次。其中，适用增值税免税政策的，按规定填入</a:t>
            </a:r>
            <a:r>
              <a:rPr lang="en-US" altLang="zh-CN">
                <a:sym typeface="+mn-ea"/>
              </a:rPr>
              <a:t>“</a:t>
            </a:r>
            <a:r>
              <a:rPr lang="zh-CN" altLang="en-US">
                <a:sym typeface="+mn-ea"/>
              </a:rPr>
              <a:t>免税销售额</a:t>
            </a:r>
            <a:r>
              <a:rPr lang="en-US" altLang="zh-CN">
                <a:sym typeface="+mn-ea"/>
              </a:rPr>
              <a:t>”“</a:t>
            </a:r>
            <a:r>
              <a:rPr lang="zh-CN" altLang="en-US">
                <a:sym typeface="+mn-ea"/>
              </a:rPr>
              <a:t>出口免税销售额</a:t>
            </a:r>
            <a:r>
              <a:rPr lang="en-US" altLang="zh-CN">
                <a:sym typeface="+mn-ea"/>
              </a:rPr>
              <a:t>”</a:t>
            </a:r>
            <a:r>
              <a:rPr lang="zh-CN" altLang="en-US">
                <a:sym typeface="+mn-ea"/>
              </a:rPr>
              <a:t>等相关栏次</a:t>
            </a:r>
            <a:endParaRPr lang="zh-CN" altLang="en-US"/>
          </a:p>
          <a:p>
            <a:endParaRPr lang="zh-CN"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lnSpcReduction="20000"/>
          </a:bodyPr>
          <a:p>
            <a:pPr>
              <a:lnSpc>
                <a:spcPct val="110000"/>
              </a:lnSpc>
            </a:pPr>
            <a:r>
              <a:rPr lang="zh-CN" altLang="en-US"/>
              <a:t>（</a:t>
            </a:r>
            <a:r>
              <a:rPr lang="en-US" altLang="zh-CN"/>
              <a:t>4</a:t>
            </a:r>
            <a:r>
              <a:rPr lang="zh-CN" altLang="en-US"/>
              <a:t>）购买方抵扣</a:t>
            </a:r>
            <a:r>
              <a:rPr lang="zh-CN" altLang="en-US">
                <a:sym typeface="+mn-ea"/>
              </a:rPr>
              <a:t>申报</a:t>
            </a:r>
            <a:endParaRPr lang="zh-CN" altLang="en-US">
              <a:sym typeface="+mn-ea"/>
            </a:endParaRPr>
          </a:p>
          <a:p>
            <a:pPr>
              <a:lnSpc>
                <a:spcPct val="110000"/>
              </a:lnSpc>
            </a:pPr>
            <a:r>
              <a:rPr lang="zh-CN" altLang="en-US">
                <a:latin typeface="Calibri" panose="020F0502020204030204" charset="0"/>
                <a:sym typeface="+mn-ea"/>
              </a:rPr>
              <a:t>①申报抵扣</a:t>
            </a:r>
            <a:endParaRPr lang="zh-CN" altLang="en-US">
              <a:sym typeface="+mn-ea"/>
            </a:endParaRPr>
          </a:p>
          <a:p>
            <a:pPr>
              <a:lnSpc>
                <a:spcPct val="110000"/>
              </a:lnSpc>
            </a:pPr>
            <a:r>
              <a:rPr lang="zh-CN" altLang="en-US"/>
              <a:t>增值税一般纳税人取得通过电子发票服务平台开具的数电发票，勾选用于进项抵扣时，其份数、金额及税额填列在《增值税及附加税费申报表附列资料（二）》（本期进项税额明细）</a:t>
            </a:r>
            <a:r>
              <a:rPr lang="en-US" altLang="zh-CN"/>
              <a:t>“</a:t>
            </a:r>
            <a:r>
              <a:rPr lang="zh-CN" altLang="en-US"/>
              <a:t>申报抵扣的进项税额</a:t>
            </a:r>
            <a:r>
              <a:rPr lang="en-US" altLang="zh-CN"/>
              <a:t>”</a:t>
            </a:r>
            <a:r>
              <a:rPr lang="zh-CN" altLang="en-US"/>
              <a:t>相关栏次</a:t>
            </a:r>
            <a:r>
              <a:rPr lang="en-US" altLang="zh-CN"/>
              <a:t> </a:t>
            </a:r>
            <a:endParaRPr lang="en-US" altLang="zh-CN"/>
          </a:p>
          <a:p>
            <a:pPr>
              <a:lnSpc>
                <a:spcPct val="110000"/>
              </a:lnSpc>
            </a:pPr>
            <a:r>
              <a:rPr lang="zh-CN" altLang="en-US">
                <a:sym typeface="+mn-ea"/>
              </a:rPr>
              <a:t>一般纳税人申报抵扣的电子发票（铁路电子客票、</a:t>
            </a:r>
            <a:r>
              <a:rPr lang="zh-CN" altLang="en-US">
                <a:sym typeface="+mn-ea"/>
              </a:rPr>
              <a:t>航空运输电子客票行程单）</a:t>
            </a:r>
            <a:r>
              <a:rPr lang="zh-CN" altLang="en-US">
                <a:sym typeface="+mn-ea"/>
              </a:rPr>
              <a:t>进项税额，在纳税申报时填写在《增值税及附加税费申报表附列资料（二）》（本期进项税额明细）</a:t>
            </a:r>
            <a:r>
              <a:rPr lang="en-US" altLang="zh-CN">
                <a:solidFill>
                  <a:srgbClr val="FF0000"/>
                </a:solidFill>
                <a:sym typeface="+mn-ea"/>
              </a:rPr>
              <a:t>“</a:t>
            </a:r>
            <a:r>
              <a:rPr lang="zh-CN" altLang="en-US">
                <a:solidFill>
                  <a:srgbClr val="FF0000"/>
                </a:solidFill>
                <a:sym typeface="+mn-ea"/>
              </a:rPr>
              <a:t>认证相符的增值税专用发票</a:t>
            </a:r>
            <a:r>
              <a:rPr lang="en-US" altLang="zh-CN">
                <a:solidFill>
                  <a:srgbClr val="FF0000"/>
                </a:solidFill>
                <a:sym typeface="+mn-ea"/>
              </a:rPr>
              <a:t>”</a:t>
            </a:r>
            <a:r>
              <a:rPr lang="zh-CN" altLang="en-US">
                <a:sym typeface="+mn-ea"/>
              </a:rPr>
              <a:t>相关栏次中</a:t>
            </a:r>
            <a:endParaRPr lang="zh-CN" altLang="en-US">
              <a:sym typeface="+mn-ea"/>
            </a:endParaRPr>
          </a:p>
          <a:p>
            <a:pPr>
              <a:lnSpc>
                <a:spcPct val="110000"/>
              </a:lnSpc>
            </a:pPr>
            <a:r>
              <a:rPr lang="zh-CN" altLang="en-US">
                <a:latin typeface="Calibri" panose="020F0502020204030204" charset="0"/>
                <a:sym typeface="+mn-ea"/>
              </a:rPr>
              <a:t>②已抵扣红冲</a:t>
            </a:r>
            <a:endParaRPr lang="zh-CN" altLang="en-US"/>
          </a:p>
          <a:p>
            <a:pPr>
              <a:lnSpc>
                <a:spcPct val="110000"/>
              </a:lnSpc>
            </a:pPr>
            <a:r>
              <a:rPr lang="zh-CN" altLang="en-US"/>
              <a:t>增值税一般纳税人取得通过电子发票服务平台开具的带有</a:t>
            </a:r>
            <a:r>
              <a:rPr lang="en-US" altLang="zh-CN"/>
              <a:t>“</a:t>
            </a:r>
            <a:r>
              <a:rPr lang="zh-CN" altLang="en-US"/>
              <a:t>增值税专用发票</a:t>
            </a:r>
            <a:r>
              <a:rPr lang="en-US" altLang="zh-CN"/>
              <a:t>”</a:t>
            </a:r>
            <a:r>
              <a:rPr lang="zh-CN" altLang="en-US"/>
              <a:t>字样的数电发票，已用于增值税申报抵扣的，对应的</a:t>
            </a:r>
            <a:r>
              <a:rPr lang="zh-CN" altLang="en-US">
                <a:sym typeface="+mn-ea"/>
              </a:rPr>
              <a:t>《红字发票信息确认单》</a:t>
            </a:r>
            <a:r>
              <a:rPr lang="zh-CN" altLang="en-US"/>
              <a:t>所列增值税税额填列在《增值税及附加税费申报表附列资料（二）》</a:t>
            </a:r>
            <a:r>
              <a:rPr lang="en-US" altLang="zh-CN"/>
              <a:t>“</a:t>
            </a:r>
            <a:r>
              <a:rPr lang="zh-CN" altLang="en-US"/>
              <a:t>进项税额转出额</a:t>
            </a:r>
            <a:r>
              <a:rPr lang="en-US" altLang="zh-CN"/>
              <a:t>”</a:t>
            </a:r>
            <a:r>
              <a:rPr lang="zh-CN" altLang="en-US"/>
              <a:t>相关栏次</a:t>
            </a:r>
            <a:r>
              <a:rPr lang="en-US" altLang="zh-CN"/>
              <a:t> </a:t>
            </a:r>
            <a:endParaRPr lang="en-US" altLang="zh-CN"/>
          </a:p>
          <a:p>
            <a:pPr>
              <a:lnSpc>
                <a:spcPct val="110000"/>
              </a:lnSpc>
            </a:pPr>
            <a:r>
              <a:rPr lang="zh-CN" altLang="en-US"/>
              <a:t>一般纳税人已将</a:t>
            </a:r>
            <a:r>
              <a:rPr lang="zh-CN" altLang="en-US">
                <a:sym typeface="+mn-ea"/>
              </a:rPr>
              <a:t>电子发票（铁路电子客票、</a:t>
            </a:r>
            <a:r>
              <a:rPr lang="zh-CN" altLang="en-US">
                <a:sym typeface="+mn-ea"/>
              </a:rPr>
              <a:t>航空运输电子客票行程单）</a:t>
            </a:r>
            <a:r>
              <a:rPr lang="zh-CN" altLang="en-US"/>
              <a:t>用于增值税申报抵扣的，开票方发起红冲流程后，对应的《红字发票信息确认单》所列增值税税额填列在《增值税及附加税费申报表附列资料（二）》（本期进项税额明细）第</a:t>
            </a:r>
            <a:r>
              <a:rPr lang="en-US" altLang="zh-CN"/>
              <a:t>20</a:t>
            </a:r>
            <a:r>
              <a:rPr lang="zh-CN" altLang="en-US"/>
              <a:t>栏</a:t>
            </a:r>
            <a:r>
              <a:rPr lang="en-US" altLang="zh-CN"/>
              <a:t>“</a:t>
            </a:r>
            <a:r>
              <a:rPr lang="zh-CN" altLang="en-US"/>
              <a:t>红字专用发票信息表注明的进项税额</a:t>
            </a:r>
            <a:r>
              <a:rPr lang="en-US" altLang="zh-CN"/>
              <a:t>”</a:t>
            </a:r>
            <a:endParaRPr lang="zh-CN"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二</a:t>
            </a:r>
            <a:r>
              <a:rPr lang="en-US" altLang="zh-CN">
                <a:solidFill>
                  <a:srgbClr val="FF0000"/>
                </a:solidFill>
              </a:rPr>
              <a:t>.</a:t>
            </a:r>
            <a:r>
              <a:rPr lang="zh-CN" altLang="en-US">
                <a:solidFill>
                  <a:srgbClr val="FF0000"/>
                </a:solidFill>
              </a:rPr>
              <a:t>自然人</a:t>
            </a:r>
            <a:r>
              <a:rPr lang="zh-CN" altLang="en-US">
                <a:solidFill>
                  <a:srgbClr val="FF0000"/>
                </a:solidFill>
                <a:sym typeface="+mn-ea"/>
              </a:rPr>
              <a:t>出售</a:t>
            </a:r>
            <a:r>
              <a:rPr lang="zh-CN" altLang="en-US">
                <a:solidFill>
                  <a:srgbClr val="FF0000"/>
                </a:solidFill>
              </a:rPr>
              <a:t>报废产品</a:t>
            </a:r>
            <a:r>
              <a:rPr lang="en-US" altLang="zh-CN">
                <a:solidFill>
                  <a:srgbClr val="FF0000"/>
                </a:solidFill>
              </a:rPr>
              <a:t>“</a:t>
            </a:r>
            <a:r>
              <a:rPr lang="zh-CN" altLang="en-US">
                <a:solidFill>
                  <a:srgbClr val="FF0000"/>
                </a:solidFill>
              </a:rPr>
              <a:t>反向开票</a:t>
            </a:r>
            <a:r>
              <a:rPr lang="en-US" altLang="zh-CN">
                <a:solidFill>
                  <a:srgbClr val="FF0000"/>
                </a:solidFill>
              </a:rPr>
              <a:t>”</a:t>
            </a:r>
            <a:endParaRPr lang="en-US" altLang="zh-CN">
              <a:solidFill>
                <a:srgbClr val="FF0000"/>
              </a:solidFill>
            </a:endParaRPr>
          </a:p>
          <a:p>
            <a:r>
              <a:rPr lang="zh-CN" altLang="en-US">
                <a:solidFill>
                  <a:srgbClr val="00B0F0"/>
                </a:solidFill>
              </a:rPr>
              <a:t>（一）相关政策</a:t>
            </a:r>
            <a:endParaRPr lang="zh-CN" altLang="en-US">
              <a:solidFill>
                <a:srgbClr val="00B0F0"/>
              </a:solidFill>
            </a:endParaRPr>
          </a:p>
          <a:p>
            <a:r>
              <a:rPr lang="zh-CN" altLang="en-US">
                <a:solidFill>
                  <a:schemeClr val="tx1"/>
                </a:solidFill>
              </a:rPr>
              <a:t>国家税务总局关于资源回收企业向自然人报废产品出售者</a:t>
            </a:r>
            <a:r>
              <a:rPr lang="en-US" altLang="zh-CN">
                <a:solidFill>
                  <a:schemeClr val="tx1"/>
                </a:solidFill>
              </a:rPr>
              <a:t>“</a:t>
            </a:r>
            <a:r>
              <a:rPr lang="zh-CN" altLang="en-US">
                <a:solidFill>
                  <a:schemeClr val="tx1"/>
                </a:solidFill>
              </a:rPr>
              <a:t>反向开票</a:t>
            </a:r>
            <a:r>
              <a:rPr lang="en-US" altLang="zh-CN">
                <a:solidFill>
                  <a:schemeClr val="tx1"/>
                </a:solidFill>
              </a:rPr>
              <a:t>”</a:t>
            </a:r>
            <a:r>
              <a:rPr lang="zh-CN" altLang="en-US">
                <a:solidFill>
                  <a:schemeClr val="tx1"/>
                </a:solidFill>
              </a:rPr>
              <a:t>有关事项的公告（国家税务总局公告</a:t>
            </a:r>
            <a:r>
              <a:rPr lang="en-US" altLang="zh-CN">
                <a:solidFill>
                  <a:schemeClr val="tx1"/>
                </a:solidFill>
              </a:rPr>
              <a:t>2024</a:t>
            </a:r>
            <a:r>
              <a:rPr lang="zh-CN" altLang="en-US">
                <a:solidFill>
                  <a:schemeClr val="tx1"/>
                </a:solidFill>
              </a:rPr>
              <a:t>年第</a:t>
            </a:r>
            <a:r>
              <a:rPr lang="en-US" altLang="zh-CN">
                <a:solidFill>
                  <a:schemeClr val="tx1"/>
                </a:solidFill>
              </a:rPr>
              <a:t>5</a:t>
            </a:r>
            <a:r>
              <a:rPr lang="zh-CN" altLang="en-US">
                <a:solidFill>
                  <a:schemeClr val="tx1"/>
                </a:solidFill>
              </a:rPr>
              <a:t>号）</a:t>
            </a:r>
            <a:endParaRPr lang="zh-CN" altLang="en-US">
              <a:solidFill>
                <a:schemeClr val="tx1"/>
              </a:solidFill>
            </a:endParaRPr>
          </a:p>
          <a:p>
            <a:r>
              <a:rPr lang="zh-CN" altLang="en-US">
                <a:solidFill>
                  <a:srgbClr val="00B0F0"/>
                </a:solidFill>
              </a:rPr>
              <a:t>（二）政策规定</a:t>
            </a:r>
            <a:endParaRPr lang="zh-CN" altLang="en-US">
              <a:solidFill>
                <a:srgbClr val="00B0F0"/>
              </a:solidFill>
            </a:endParaRPr>
          </a:p>
          <a:p>
            <a:r>
              <a:rPr lang="zh-CN" altLang="en-US"/>
              <a:t>1.执行时间</a:t>
            </a:r>
            <a:endParaRPr lang="zh-CN" altLang="en-US"/>
          </a:p>
          <a:p>
            <a:r>
              <a:rPr lang="zh-CN" altLang="en-US"/>
              <a:t>自</a:t>
            </a:r>
            <a:r>
              <a:rPr lang="en-US" altLang="zh-CN"/>
              <a:t>2024</a:t>
            </a:r>
            <a:r>
              <a:rPr lang="zh-CN" altLang="en-US"/>
              <a:t>年</a:t>
            </a:r>
            <a:r>
              <a:rPr lang="en-US" altLang="zh-CN"/>
              <a:t>4</a:t>
            </a:r>
            <a:r>
              <a:rPr lang="zh-CN" altLang="en-US"/>
              <a:t>月</a:t>
            </a:r>
            <a:r>
              <a:rPr lang="en-US" altLang="zh-CN"/>
              <a:t>29</a:t>
            </a:r>
            <a:r>
              <a:rPr lang="zh-CN" altLang="en-US"/>
              <a:t>日起</a:t>
            </a:r>
            <a:endParaRPr lang="zh-CN" altLang="en-US"/>
          </a:p>
          <a:p>
            <a:r>
              <a:rPr lang="en-US" altLang="zh-CN"/>
              <a:t>2.</a:t>
            </a:r>
            <a:r>
              <a:rPr lang="zh-CN" altLang="en-US"/>
              <a:t>政策概述</a:t>
            </a:r>
            <a:endParaRPr lang="zh-CN" altLang="en-US"/>
          </a:p>
          <a:p>
            <a:r>
              <a:rPr lang="zh-CN" altLang="en-US"/>
              <a:t>（符合条件的）自然人报废产品出售者向资源回收企业销售报废产品，符合条件的资源回收企业可以向出售者开具发票（</a:t>
            </a:r>
            <a:r>
              <a:rPr lang="en-US" altLang="zh-CN"/>
              <a:t>“</a:t>
            </a:r>
            <a:r>
              <a:rPr lang="zh-CN" altLang="en-US"/>
              <a:t>反向开票</a:t>
            </a:r>
            <a:r>
              <a:rPr lang="en-US" altLang="zh-CN"/>
              <a:t>”</a:t>
            </a:r>
            <a:r>
              <a:rPr lang="zh-CN" altLang="en-US"/>
              <a:t>）</a:t>
            </a:r>
            <a:endParaRPr lang="zh-CN" altLang="en-US"/>
          </a:p>
          <a:p>
            <a:r>
              <a:rPr lang="zh-CN" altLang="en-US"/>
              <a:t>报废产品，是指在社会生产和生活消费过程中产生的，已经失去原有全部或部分使用价值的产品</a:t>
            </a:r>
            <a:endParaRPr lang="zh-CN"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ltLang="zh-CN"/>
              <a:t>3.</a:t>
            </a:r>
            <a:r>
              <a:rPr lang="zh-CN" altLang="en-US"/>
              <a:t>符合条件的出售者</a:t>
            </a:r>
            <a:endParaRPr lang="zh-CN" altLang="en-US"/>
          </a:p>
          <a:p>
            <a:r>
              <a:rPr lang="zh-CN" altLang="en-US"/>
              <a:t>销售自己使用过的报废产品或销售收购的报废产品、连续</a:t>
            </a:r>
            <a:r>
              <a:rPr lang="zh-CN" altLang="en-US">
                <a:solidFill>
                  <a:srgbClr val="FF0000"/>
                </a:solidFill>
              </a:rPr>
              <a:t>不超过</a:t>
            </a:r>
            <a:r>
              <a:rPr lang="en-US" altLang="zh-CN">
                <a:solidFill>
                  <a:srgbClr val="FF0000"/>
                </a:solidFill>
              </a:rPr>
              <a:t>12</a:t>
            </a:r>
            <a:r>
              <a:rPr lang="zh-CN" altLang="en-US">
                <a:solidFill>
                  <a:srgbClr val="FF0000"/>
                </a:solidFill>
              </a:rPr>
              <a:t>个月</a:t>
            </a:r>
            <a:r>
              <a:rPr lang="en-US" altLang="zh-CN"/>
              <a:t>“</a:t>
            </a:r>
            <a:r>
              <a:rPr lang="zh-CN" altLang="en-US"/>
              <a:t>反向开票</a:t>
            </a:r>
            <a:r>
              <a:rPr lang="en-US" altLang="zh-CN"/>
              <a:t>”</a:t>
            </a:r>
            <a:r>
              <a:rPr lang="zh-CN" altLang="en-US"/>
              <a:t>累计销售额</a:t>
            </a:r>
            <a:r>
              <a:rPr lang="zh-CN" altLang="en-US">
                <a:solidFill>
                  <a:srgbClr val="FF0000"/>
                </a:solidFill>
              </a:rPr>
              <a:t>不超过</a:t>
            </a:r>
            <a:r>
              <a:rPr lang="en-US" altLang="zh-CN">
                <a:solidFill>
                  <a:srgbClr val="FF0000"/>
                </a:solidFill>
              </a:rPr>
              <a:t>500</a:t>
            </a:r>
            <a:r>
              <a:rPr lang="zh-CN" altLang="en-US">
                <a:solidFill>
                  <a:srgbClr val="FF0000"/>
                </a:solidFill>
              </a:rPr>
              <a:t>万元</a:t>
            </a:r>
            <a:r>
              <a:rPr lang="zh-CN" altLang="en-US"/>
              <a:t>（不含增值税）的自然人</a:t>
            </a:r>
            <a:endParaRPr lang="zh-CN" altLang="en-US"/>
          </a:p>
          <a:p>
            <a:r>
              <a:rPr lang="en-US" altLang="zh-CN"/>
              <a:t>“</a:t>
            </a:r>
            <a:r>
              <a:rPr lang="zh-CN" altLang="en-US"/>
              <a:t>反向开票</a:t>
            </a:r>
            <a:r>
              <a:rPr lang="en-US" altLang="zh-CN"/>
              <a:t>”</a:t>
            </a:r>
            <a:r>
              <a:rPr lang="zh-CN" altLang="en-US"/>
              <a:t>累计销售额，包括多个资源回收企业向同一自然人</a:t>
            </a:r>
            <a:r>
              <a:rPr lang="en-US" altLang="zh-CN"/>
              <a:t>“</a:t>
            </a:r>
            <a:r>
              <a:rPr lang="zh-CN" altLang="en-US"/>
              <a:t>反向开票</a:t>
            </a:r>
            <a:r>
              <a:rPr lang="en-US" altLang="zh-CN"/>
              <a:t>”</a:t>
            </a:r>
            <a:r>
              <a:rPr lang="zh-CN" altLang="en-US"/>
              <a:t>的销售额（仅指</a:t>
            </a:r>
            <a:r>
              <a:rPr lang="en-US" altLang="zh-CN">
                <a:sym typeface="+mn-ea"/>
              </a:rPr>
              <a:t>“</a:t>
            </a:r>
            <a:r>
              <a:rPr lang="zh-CN" altLang="en-US">
                <a:sym typeface="+mn-ea"/>
              </a:rPr>
              <a:t>反向开票</a:t>
            </a:r>
            <a:r>
              <a:rPr lang="en-US" altLang="zh-CN">
                <a:sym typeface="+mn-ea"/>
              </a:rPr>
              <a:t>”</a:t>
            </a:r>
            <a:r>
              <a:rPr lang="zh-CN" altLang="en-US">
                <a:sym typeface="+mn-ea"/>
              </a:rPr>
              <a:t>的销售额，不包括税务机关代开或未开具发票的销售额）</a:t>
            </a:r>
            <a:endParaRPr lang="zh-CN" altLang="en-US">
              <a:sym typeface="+mn-ea"/>
            </a:endParaRPr>
          </a:p>
          <a:p>
            <a:r>
              <a:rPr lang="zh-CN" altLang="en-US">
                <a:sym typeface="+mn-ea"/>
              </a:rPr>
              <a:t>自然人销售报废产品连续</a:t>
            </a:r>
            <a:r>
              <a:rPr lang="en-US" altLang="zh-CN">
                <a:sym typeface="+mn-ea"/>
              </a:rPr>
              <a:t>12</a:t>
            </a:r>
            <a:r>
              <a:rPr lang="zh-CN" altLang="en-US">
                <a:sym typeface="+mn-ea"/>
              </a:rPr>
              <a:t>个月</a:t>
            </a:r>
            <a:r>
              <a:rPr lang="en-US" altLang="zh-CN">
                <a:sym typeface="+mn-ea"/>
              </a:rPr>
              <a:t>“</a:t>
            </a:r>
            <a:r>
              <a:rPr lang="zh-CN" altLang="en-US">
                <a:sym typeface="+mn-ea"/>
              </a:rPr>
              <a:t>反向开票</a:t>
            </a:r>
            <a:r>
              <a:rPr lang="en-US" altLang="zh-CN">
                <a:sym typeface="+mn-ea"/>
              </a:rPr>
              <a:t>”</a:t>
            </a:r>
            <a:r>
              <a:rPr lang="zh-CN" altLang="en-US">
                <a:sym typeface="+mn-ea"/>
              </a:rPr>
              <a:t>累计销售额超过</a:t>
            </a:r>
            <a:r>
              <a:rPr lang="en-US" altLang="zh-CN">
                <a:sym typeface="+mn-ea"/>
              </a:rPr>
              <a:t>500</a:t>
            </a:r>
            <a:r>
              <a:rPr lang="zh-CN" altLang="en-US">
                <a:sym typeface="+mn-ea"/>
              </a:rPr>
              <a:t>万元的，资源回收企业不得再向其</a:t>
            </a:r>
            <a:r>
              <a:rPr lang="en-US" altLang="zh-CN">
                <a:sym typeface="+mn-ea"/>
              </a:rPr>
              <a:t>“</a:t>
            </a:r>
            <a:r>
              <a:rPr lang="zh-CN" altLang="en-US">
                <a:sym typeface="+mn-ea"/>
              </a:rPr>
              <a:t>反向开票</a:t>
            </a:r>
            <a:r>
              <a:rPr lang="en-US" altLang="zh-CN">
                <a:sym typeface="+mn-ea"/>
              </a:rPr>
              <a:t>”</a:t>
            </a:r>
            <a:r>
              <a:rPr lang="zh-CN" altLang="en-US">
                <a:sym typeface="+mn-ea"/>
              </a:rPr>
              <a:t>。资源回收企业应当引导持续从事报废产品出售业务的自然人依法办理经营主体登记，按照规定自行开具发票</a:t>
            </a:r>
            <a:endParaRPr lang="zh-CN" altLang="en-US">
              <a:sym typeface="+mn-ea"/>
            </a:endParaRPr>
          </a:p>
          <a:p>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ltLang="zh-CN">
                <a:sym typeface="+mn-ea"/>
              </a:rPr>
              <a:t>4.</a:t>
            </a:r>
            <a:r>
              <a:rPr lang="zh-CN" altLang="en-US">
                <a:sym typeface="+mn-ea"/>
              </a:rPr>
              <a:t>符合条件的资源回收企业</a:t>
            </a:r>
            <a:endParaRPr lang="zh-CN" altLang="en-US"/>
          </a:p>
          <a:p>
            <a:r>
              <a:rPr lang="zh-CN" altLang="en-US"/>
              <a:t>符合以下三项条件之一，且实际从事资源回收业务：</a:t>
            </a:r>
            <a:endParaRPr lang="en-US" altLang="zh-CN"/>
          </a:p>
          <a:p>
            <a:r>
              <a:rPr lang="zh-CN" altLang="en-US"/>
              <a:t>（</a:t>
            </a:r>
            <a:r>
              <a:rPr lang="en-US" altLang="zh-CN"/>
              <a:t>1</a:t>
            </a:r>
            <a:r>
              <a:rPr lang="zh-CN" altLang="en-US"/>
              <a:t>）从事危险废物收集的，应当符合国家危险废物经营许可证管理办法的要求，取得危险废物经营许可证</a:t>
            </a:r>
            <a:r>
              <a:rPr lang="en-US" altLang="zh-CN"/>
              <a:t> </a:t>
            </a:r>
            <a:endParaRPr lang="en-US" altLang="zh-CN"/>
          </a:p>
          <a:p>
            <a:r>
              <a:rPr lang="zh-CN" altLang="en-US"/>
              <a:t>（</a:t>
            </a:r>
            <a:r>
              <a:rPr lang="en-US" altLang="zh-CN"/>
              <a:t>2</a:t>
            </a:r>
            <a:r>
              <a:rPr lang="zh-CN" altLang="en-US"/>
              <a:t>）从事报废机动车回收的，应当符合国家商务主管部门出台的报废机动车回收管理办法要求，取得报废机动车回收拆解企业资质认定证书</a:t>
            </a:r>
            <a:r>
              <a:rPr lang="en-US" altLang="zh-CN"/>
              <a:t> </a:t>
            </a:r>
            <a:endParaRPr lang="zh-CN" altLang="en-US"/>
          </a:p>
          <a:p>
            <a:r>
              <a:rPr lang="zh-CN" altLang="en-US"/>
              <a:t>（</a:t>
            </a:r>
            <a:r>
              <a:rPr lang="en-US" altLang="zh-CN"/>
              <a:t>3</a:t>
            </a:r>
            <a:r>
              <a:rPr lang="zh-CN" altLang="en-US"/>
              <a:t>）除危险废物、报废机动车外，其他资源回收企业应当符合国家商务主管部门出台的再生资源回收管理办法要求，进行经营主体登记，并在商务部门完成再生资源回收经营者备案</a:t>
            </a:r>
            <a:endParaRPr lang="zh-CN" altLang="en-US"/>
          </a:p>
          <a:p>
            <a:r>
              <a:rPr lang="zh-CN" altLang="en-US"/>
              <a:t>资源回收企业需要</a:t>
            </a:r>
            <a:r>
              <a:rPr lang="en-US" altLang="zh-CN"/>
              <a:t>“</a:t>
            </a:r>
            <a:r>
              <a:rPr lang="zh-CN" altLang="en-US"/>
              <a:t>反向开票</a:t>
            </a:r>
            <a:r>
              <a:rPr lang="en-US" altLang="zh-CN"/>
              <a:t>”</a:t>
            </a:r>
            <a:r>
              <a:rPr lang="zh-CN" altLang="en-US"/>
              <a:t>的，应当向主管税务机关提交《资源回收企业</a:t>
            </a:r>
            <a:r>
              <a:rPr lang="en-US" altLang="zh-CN"/>
              <a:t>“</a:t>
            </a:r>
            <a:r>
              <a:rPr lang="zh-CN" altLang="en-US"/>
              <a:t>反向开票</a:t>
            </a:r>
            <a:r>
              <a:rPr lang="en-US" altLang="zh-CN"/>
              <a:t>”</a:t>
            </a:r>
            <a:r>
              <a:rPr lang="zh-CN" altLang="en-US"/>
              <a:t>申请表》，并提供危险废物经营许可证或报废机动车回收拆解企业资质认定证书或商务部门再生资源回收经营者备案登记证明</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lnSpcReduction="20000"/>
          </a:bodyPr>
          <a:p>
            <a:pPr>
              <a:lnSpc>
                <a:spcPct val="90000"/>
              </a:lnSpc>
            </a:pPr>
            <a:r>
              <a:rPr lang="en-US" altLang="zh-CN"/>
              <a:t>2.</a:t>
            </a:r>
            <a:r>
              <a:rPr lang="zh-CN" altLang="en-US"/>
              <a:t>享受加计扣除时限</a:t>
            </a:r>
            <a:endParaRPr lang="zh-CN" altLang="en-US"/>
          </a:p>
          <a:p>
            <a:pPr>
              <a:lnSpc>
                <a:spcPct val="90000"/>
              </a:lnSpc>
            </a:pPr>
            <a:r>
              <a:rPr lang="zh-CN" altLang="en-US"/>
              <a:t>（</a:t>
            </a:r>
            <a:r>
              <a:rPr lang="en-US" altLang="zh-CN"/>
              <a:t>1</a:t>
            </a:r>
            <a:r>
              <a:rPr lang="zh-CN" altLang="en-US"/>
              <a:t>）集成电路企业</a:t>
            </a:r>
            <a:endParaRPr lang="zh-CN" altLang="en-US"/>
          </a:p>
          <a:p>
            <a:pPr>
              <a:lnSpc>
                <a:spcPct val="90000"/>
              </a:lnSpc>
            </a:pPr>
            <a:r>
              <a:rPr lang="zh-CN" altLang="en-US"/>
              <a:t>（</a:t>
            </a:r>
            <a:r>
              <a:rPr lang="en-US" altLang="zh-CN"/>
              <a:t>11</a:t>
            </a:r>
            <a:r>
              <a:rPr lang="zh-CN" altLang="en-US"/>
              <a:t>月</a:t>
            </a:r>
            <a:r>
              <a:rPr lang="en-US" altLang="zh-CN"/>
              <a:t>30</a:t>
            </a:r>
            <a:r>
              <a:rPr lang="zh-CN" altLang="en-US"/>
              <a:t>日）清单印发后，企业可在当期</a:t>
            </a:r>
            <a:r>
              <a:rPr lang="zh-CN" altLang="en-US">
                <a:solidFill>
                  <a:srgbClr val="FF0000"/>
                </a:solidFill>
              </a:rPr>
              <a:t>一并计提</a:t>
            </a:r>
            <a:r>
              <a:rPr lang="zh-CN" altLang="en-US"/>
              <a:t>前期可计提但未计提的加计抵减额。列入</a:t>
            </a:r>
            <a:r>
              <a:rPr lang="en-US" altLang="zh-CN"/>
              <a:t>2024</a:t>
            </a:r>
            <a:r>
              <a:rPr lang="zh-CN" altLang="en-US"/>
              <a:t>年清单的企业，于</a:t>
            </a:r>
            <a:r>
              <a:rPr lang="en-US" altLang="zh-CN"/>
              <a:t>2024</a:t>
            </a:r>
            <a:r>
              <a:rPr lang="zh-CN" altLang="en-US"/>
              <a:t>年</a:t>
            </a:r>
            <a:r>
              <a:rPr lang="en-US" altLang="zh-CN"/>
              <a:t>1</a:t>
            </a:r>
            <a:r>
              <a:rPr lang="zh-CN" altLang="en-US"/>
              <a:t>月</a:t>
            </a:r>
            <a:r>
              <a:rPr lang="en-US" altLang="zh-CN"/>
              <a:t>1</a:t>
            </a:r>
            <a:r>
              <a:rPr lang="zh-CN" altLang="en-US"/>
              <a:t>日起享受政策</a:t>
            </a:r>
            <a:endParaRPr lang="zh-CN" altLang="en-US"/>
          </a:p>
          <a:p>
            <a:pPr>
              <a:lnSpc>
                <a:spcPct val="90000"/>
              </a:lnSpc>
            </a:pPr>
            <a:r>
              <a:rPr lang="zh-CN" altLang="en-US"/>
              <a:t>已列入</a:t>
            </a:r>
            <a:r>
              <a:rPr lang="en-US" altLang="zh-CN"/>
              <a:t>2023</a:t>
            </a:r>
            <a:r>
              <a:rPr lang="zh-CN" altLang="en-US"/>
              <a:t>年清单但未列入</a:t>
            </a:r>
            <a:r>
              <a:rPr lang="en-US" altLang="zh-CN"/>
              <a:t>2024</a:t>
            </a:r>
            <a:r>
              <a:rPr lang="zh-CN" altLang="en-US"/>
              <a:t>年清单的企业，于</a:t>
            </a:r>
            <a:r>
              <a:rPr lang="en-US" altLang="zh-CN"/>
              <a:t>2024</a:t>
            </a:r>
            <a:r>
              <a:rPr lang="zh-CN" altLang="en-US"/>
              <a:t>年</a:t>
            </a:r>
            <a:r>
              <a:rPr lang="en-US" altLang="zh-CN">
                <a:solidFill>
                  <a:srgbClr val="FF0000"/>
                </a:solidFill>
              </a:rPr>
              <a:t>11</a:t>
            </a:r>
            <a:r>
              <a:rPr lang="zh-CN" altLang="en-US">
                <a:solidFill>
                  <a:srgbClr val="FF0000"/>
                </a:solidFill>
              </a:rPr>
              <a:t>月</a:t>
            </a:r>
            <a:r>
              <a:rPr lang="en-US" altLang="zh-CN">
                <a:solidFill>
                  <a:srgbClr val="FF0000"/>
                </a:solidFill>
              </a:rPr>
              <a:t>30</a:t>
            </a:r>
            <a:r>
              <a:rPr lang="zh-CN" altLang="en-US">
                <a:solidFill>
                  <a:srgbClr val="FF0000"/>
                </a:solidFill>
              </a:rPr>
              <a:t>日</a:t>
            </a:r>
            <a:r>
              <a:rPr lang="zh-CN" altLang="en-US"/>
              <a:t>停止享受政策</a:t>
            </a:r>
            <a:endParaRPr lang="zh-CN" altLang="en-US"/>
          </a:p>
          <a:p>
            <a:pPr>
              <a:lnSpc>
                <a:spcPct val="90000"/>
              </a:lnSpc>
            </a:pPr>
            <a:r>
              <a:rPr lang="zh-CN" altLang="en-US"/>
              <a:t>（</a:t>
            </a:r>
            <a:r>
              <a:rPr lang="en-US" altLang="zh-CN"/>
              <a:t>2</a:t>
            </a:r>
            <a:r>
              <a:rPr lang="zh-CN" altLang="en-US"/>
              <a:t>）工业母机企业</a:t>
            </a:r>
            <a:endParaRPr lang="zh-CN" altLang="en-US"/>
          </a:p>
          <a:p>
            <a:pPr>
              <a:lnSpc>
                <a:spcPct val="90000"/>
              </a:lnSpc>
            </a:pPr>
            <a:r>
              <a:rPr lang="zh-CN" altLang="en-US"/>
              <a:t>（</a:t>
            </a:r>
            <a:r>
              <a:rPr lang="en-US" altLang="zh-CN"/>
              <a:t>10</a:t>
            </a:r>
            <a:r>
              <a:rPr lang="zh-CN" altLang="en-US"/>
              <a:t>月</a:t>
            </a:r>
            <a:r>
              <a:rPr lang="en-US" altLang="zh-CN"/>
              <a:t>31</a:t>
            </a:r>
            <a:r>
              <a:rPr lang="zh-CN" altLang="en-US"/>
              <a:t>日）清单印发后，企业可在当期</a:t>
            </a:r>
            <a:r>
              <a:rPr lang="zh-CN" altLang="en-US">
                <a:solidFill>
                  <a:srgbClr val="FF0000"/>
                </a:solidFill>
              </a:rPr>
              <a:t>一并计提</a:t>
            </a:r>
            <a:r>
              <a:rPr lang="zh-CN" altLang="en-US"/>
              <a:t>前期可计提但未计提的加计抵减额。列入</a:t>
            </a:r>
            <a:r>
              <a:rPr lang="en-US" altLang="zh-CN"/>
              <a:t>2024</a:t>
            </a:r>
            <a:r>
              <a:rPr lang="zh-CN" altLang="en-US"/>
              <a:t>年清单的企业，于</a:t>
            </a:r>
            <a:r>
              <a:rPr lang="en-US" altLang="zh-CN"/>
              <a:t>2024</a:t>
            </a:r>
            <a:r>
              <a:rPr lang="zh-CN" altLang="en-US"/>
              <a:t>年</a:t>
            </a:r>
            <a:r>
              <a:rPr lang="en-US" altLang="zh-CN"/>
              <a:t>1</a:t>
            </a:r>
            <a:r>
              <a:rPr lang="zh-CN" altLang="en-US"/>
              <a:t>月</a:t>
            </a:r>
            <a:r>
              <a:rPr lang="en-US" altLang="zh-CN"/>
              <a:t>1</a:t>
            </a:r>
            <a:r>
              <a:rPr lang="zh-CN" altLang="en-US"/>
              <a:t>日起享受政策</a:t>
            </a:r>
            <a:endParaRPr lang="zh-CN" altLang="en-US"/>
          </a:p>
          <a:p>
            <a:pPr>
              <a:lnSpc>
                <a:spcPct val="90000"/>
              </a:lnSpc>
            </a:pPr>
            <a:r>
              <a:rPr lang="zh-CN" altLang="en-US"/>
              <a:t>已列入</a:t>
            </a:r>
            <a:r>
              <a:rPr lang="en-US" altLang="zh-CN"/>
              <a:t>2023</a:t>
            </a:r>
            <a:r>
              <a:rPr lang="zh-CN" altLang="en-US"/>
              <a:t>年清单但未列入</a:t>
            </a:r>
            <a:r>
              <a:rPr lang="en-US" altLang="zh-CN"/>
              <a:t>2024</a:t>
            </a:r>
            <a:r>
              <a:rPr lang="zh-CN" altLang="en-US"/>
              <a:t>年清单的企业，于</a:t>
            </a:r>
            <a:r>
              <a:rPr lang="en-US" altLang="zh-CN"/>
              <a:t>2024</a:t>
            </a:r>
            <a:r>
              <a:rPr lang="zh-CN" altLang="en-US"/>
              <a:t>年</a:t>
            </a:r>
            <a:r>
              <a:rPr lang="en-US" altLang="zh-CN">
                <a:solidFill>
                  <a:srgbClr val="FF0000"/>
                </a:solidFill>
              </a:rPr>
              <a:t>10</a:t>
            </a:r>
            <a:r>
              <a:rPr lang="zh-CN" altLang="en-US">
                <a:solidFill>
                  <a:srgbClr val="FF0000"/>
                </a:solidFill>
              </a:rPr>
              <a:t>月</a:t>
            </a:r>
            <a:r>
              <a:rPr lang="en-US" altLang="zh-CN">
                <a:solidFill>
                  <a:srgbClr val="FF0000"/>
                </a:solidFill>
              </a:rPr>
              <a:t>31</a:t>
            </a:r>
            <a:r>
              <a:rPr lang="zh-CN" altLang="en-US">
                <a:solidFill>
                  <a:srgbClr val="FF0000"/>
                </a:solidFill>
              </a:rPr>
              <a:t>日</a:t>
            </a:r>
            <a:r>
              <a:rPr lang="zh-CN" altLang="en-US"/>
              <a:t>停止享受政策</a:t>
            </a:r>
            <a:endParaRPr lang="zh-CN" altLang="en-US"/>
          </a:p>
          <a:p>
            <a:pPr>
              <a:lnSpc>
                <a:spcPct val="90000"/>
              </a:lnSpc>
            </a:pPr>
            <a:r>
              <a:rPr lang="zh-CN" altLang="en-US"/>
              <a:t>（</a:t>
            </a:r>
            <a:r>
              <a:rPr lang="en-US" altLang="zh-CN"/>
              <a:t>3</a:t>
            </a:r>
            <a:r>
              <a:rPr lang="zh-CN" altLang="en-US"/>
              <a:t>）</a:t>
            </a:r>
            <a:r>
              <a:rPr lang="zh-CN" altLang="en-US">
                <a:sym typeface="+mn-ea"/>
              </a:rPr>
              <a:t>先进制造业企业</a:t>
            </a:r>
            <a:endParaRPr lang="zh-CN" altLang="en-US">
              <a:sym typeface="+mn-ea"/>
            </a:endParaRPr>
          </a:p>
          <a:p>
            <a:pPr>
              <a:lnSpc>
                <a:spcPct val="90000"/>
              </a:lnSpc>
            </a:pPr>
            <a:r>
              <a:rPr lang="zh-CN" altLang="en-US">
                <a:latin typeface="Calibri" panose="020F0502020204030204" charset="0"/>
              </a:rPr>
              <a:t>①</a:t>
            </a:r>
            <a:r>
              <a:rPr lang="zh-CN" altLang="en-US"/>
              <a:t>高新技术企业资格在</a:t>
            </a:r>
            <a:r>
              <a:rPr lang="en-US" altLang="zh-CN"/>
              <a:t>2024</a:t>
            </a:r>
            <a:r>
              <a:rPr lang="zh-CN" altLang="en-US"/>
              <a:t>年全年有效的企业，享受政策时间为</a:t>
            </a:r>
            <a:r>
              <a:rPr lang="en-US" altLang="zh-CN"/>
              <a:t>2024</a:t>
            </a:r>
            <a:r>
              <a:rPr lang="zh-CN" altLang="en-US"/>
              <a:t>年</a:t>
            </a:r>
            <a:r>
              <a:rPr lang="en-US" altLang="zh-CN"/>
              <a:t>1</a:t>
            </a:r>
            <a:r>
              <a:rPr lang="zh-CN" altLang="en-US"/>
              <a:t>月</a:t>
            </a:r>
            <a:r>
              <a:rPr lang="en-US" altLang="zh-CN"/>
              <a:t>1</a:t>
            </a:r>
            <a:r>
              <a:rPr lang="zh-CN" altLang="en-US"/>
              <a:t>日至</a:t>
            </a:r>
            <a:r>
              <a:rPr lang="en-US" altLang="zh-CN"/>
              <a:t>2025</a:t>
            </a:r>
            <a:r>
              <a:rPr lang="zh-CN" altLang="en-US"/>
              <a:t>年</a:t>
            </a:r>
            <a:r>
              <a:rPr lang="en-US" altLang="zh-CN"/>
              <a:t>4</a:t>
            </a:r>
            <a:r>
              <a:rPr lang="zh-CN" altLang="en-US"/>
              <a:t>月</a:t>
            </a:r>
            <a:r>
              <a:rPr lang="en-US" altLang="zh-CN"/>
              <a:t>30</a:t>
            </a:r>
            <a:r>
              <a:rPr lang="zh-CN" altLang="en-US"/>
              <a:t>日</a:t>
            </a:r>
            <a:r>
              <a:rPr lang="en-US" altLang="zh-CN"/>
              <a:t> </a:t>
            </a:r>
            <a:endParaRPr lang="zh-CN" altLang="en-US"/>
          </a:p>
          <a:p>
            <a:pPr>
              <a:lnSpc>
                <a:spcPct val="90000"/>
              </a:lnSpc>
            </a:pPr>
            <a:r>
              <a:rPr lang="zh-CN" altLang="en-US">
                <a:latin typeface="Calibri" panose="020F0502020204030204" charset="0"/>
              </a:rPr>
              <a:t>②</a:t>
            </a:r>
            <a:r>
              <a:rPr lang="zh-CN" altLang="en-US"/>
              <a:t>高新技术企业资格在</a:t>
            </a:r>
            <a:r>
              <a:rPr lang="en-US" altLang="zh-CN"/>
              <a:t>2024</a:t>
            </a:r>
            <a:r>
              <a:rPr lang="zh-CN" altLang="en-US"/>
              <a:t>年内到期，且未在</a:t>
            </a:r>
            <a:r>
              <a:rPr lang="en-US" altLang="zh-CN"/>
              <a:t>2024</a:t>
            </a:r>
            <a:r>
              <a:rPr lang="zh-CN" altLang="en-US"/>
              <a:t>年内取得新的高新技术企业资格的企业，享受政策时间为</a:t>
            </a:r>
            <a:r>
              <a:rPr lang="en-US" altLang="zh-CN"/>
              <a:t>2024</a:t>
            </a:r>
            <a:r>
              <a:rPr lang="zh-CN" altLang="en-US"/>
              <a:t>年</a:t>
            </a:r>
            <a:r>
              <a:rPr lang="en-US" altLang="zh-CN"/>
              <a:t>1</a:t>
            </a:r>
            <a:r>
              <a:rPr lang="zh-CN" altLang="en-US"/>
              <a:t>月</a:t>
            </a:r>
            <a:r>
              <a:rPr lang="en-US" altLang="zh-CN"/>
              <a:t>1</a:t>
            </a:r>
            <a:r>
              <a:rPr lang="zh-CN" altLang="en-US"/>
              <a:t>日</a:t>
            </a:r>
            <a:r>
              <a:rPr lang="zh-CN" altLang="en-US">
                <a:solidFill>
                  <a:srgbClr val="FF0000"/>
                </a:solidFill>
              </a:rPr>
              <a:t>至</a:t>
            </a:r>
            <a:r>
              <a:rPr lang="en-US" altLang="zh-CN">
                <a:solidFill>
                  <a:srgbClr val="FF0000"/>
                </a:solidFill>
              </a:rPr>
              <a:t>12</a:t>
            </a:r>
            <a:r>
              <a:rPr lang="zh-CN" altLang="en-US">
                <a:solidFill>
                  <a:srgbClr val="FF0000"/>
                </a:solidFill>
              </a:rPr>
              <a:t>月</a:t>
            </a:r>
            <a:r>
              <a:rPr lang="en-US" altLang="zh-CN">
                <a:solidFill>
                  <a:srgbClr val="FF0000"/>
                </a:solidFill>
              </a:rPr>
              <a:t>31</a:t>
            </a:r>
            <a:r>
              <a:rPr lang="zh-CN" altLang="en-US">
                <a:solidFill>
                  <a:srgbClr val="FF0000"/>
                </a:solidFill>
              </a:rPr>
              <a:t>日</a:t>
            </a:r>
            <a:r>
              <a:rPr lang="en-US" altLang="zh-CN">
                <a:solidFill>
                  <a:srgbClr val="FF0000"/>
                </a:solidFill>
              </a:rPr>
              <a:t> </a:t>
            </a:r>
            <a:endParaRPr lang="zh-CN" altLang="en-US">
              <a:solidFill>
                <a:srgbClr val="FF0000"/>
              </a:solidFill>
            </a:endParaRPr>
          </a:p>
          <a:p>
            <a:pPr>
              <a:lnSpc>
                <a:spcPct val="90000"/>
              </a:lnSpc>
            </a:pPr>
            <a:r>
              <a:rPr lang="en-US" altLang="zh-CN">
                <a:latin typeface="Calibri" panose="020F0502020204030204" charset="0"/>
              </a:rPr>
              <a:t>③</a:t>
            </a:r>
            <a:r>
              <a:rPr lang="zh-CN" altLang="en-US"/>
              <a:t>高新技术企业资格在</a:t>
            </a:r>
            <a:r>
              <a:rPr lang="en-US" altLang="zh-CN"/>
              <a:t>2024</a:t>
            </a:r>
            <a:r>
              <a:rPr lang="zh-CN" altLang="en-US"/>
              <a:t>年内到期，并在</a:t>
            </a:r>
            <a:r>
              <a:rPr lang="en-US" altLang="zh-CN"/>
              <a:t>2024</a:t>
            </a:r>
            <a:r>
              <a:rPr lang="zh-CN" altLang="en-US"/>
              <a:t>年内取得新的高新技术企业资格的企业，享受政策时间为</a:t>
            </a:r>
            <a:r>
              <a:rPr lang="en-US" altLang="zh-CN"/>
              <a:t>2024</a:t>
            </a:r>
            <a:r>
              <a:rPr lang="zh-CN" altLang="en-US"/>
              <a:t>年</a:t>
            </a:r>
            <a:r>
              <a:rPr lang="en-US" altLang="zh-CN"/>
              <a:t>1</a:t>
            </a:r>
            <a:r>
              <a:rPr lang="zh-CN" altLang="en-US"/>
              <a:t>月</a:t>
            </a:r>
            <a:r>
              <a:rPr lang="en-US" altLang="zh-CN"/>
              <a:t>1</a:t>
            </a:r>
            <a:r>
              <a:rPr lang="zh-CN" altLang="en-US"/>
              <a:t>日至</a:t>
            </a:r>
            <a:r>
              <a:rPr lang="en-US" altLang="zh-CN"/>
              <a:t>2025</a:t>
            </a:r>
            <a:r>
              <a:rPr lang="zh-CN" altLang="en-US"/>
              <a:t>年</a:t>
            </a:r>
            <a:r>
              <a:rPr lang="en-US" altLang="zh-CN"/>
              <a:t>4</a:t>
            </a:r>
            <a:r>
              <a:rPr lang="zh-CN" altLang="en-US"/>
              <a:t>月</a:t>
            </a:r>
            <a:r>
              <a:rPr lang="en-US" altLang="zh-CN"/>
              <a:t>30</a:t>
            </a:r>
            <a:r>
              <a:rPr lang="zh-CN" altLang="en-US"/>
              <a:t>日</a:t>
            </a:r>
            <a:r>
              <a:rPr lang="en-US" altLang="zh-CN"/>
              <a:t> </a:t>
            </a:r>
            <a:endParaRPr lang="zh-CN" altLang="en-US"/>
          </a:p>
          <a:p>
            <a:pPr>
              <a:lnSpc>
                <a:spcPct val="90000"/>
              </a:lnSpc>
            </a:pPr>
            <a:r>
              <a:rPr lang="en-US" altLang="zh-CN">
                <a:latin typeface="Calibri" panose="020F0502020204030204" charset="0"/>
              </a:rPr>
              <a:t>④</a:t>
            </a:r>
            <a:r>
              <a:rPr lang="en-US" altLang="zh-CN"/>
              <a:t>2024</a:t>
            </a:r>
            <a:r>
              <a:rPr lang="zh-CN" altLang="en-US"/>
              <a:t>年新认定的高新技术企业，享受政策时间为</a:t>
            </a:r>
            <a:r>
              <a:rPr lang="en-US" altLang="zh-CN"/>
              <a:t>2024</a:t>
            </a:r>
            <a:r>
              <a:rPr lang="zh-CN" altLang="en-US"/>
              <a:t>年</a:t>
            </a:r>
            <a:r>
              <a:rPr lang="en-US" altLang="zh-CN"/>
              <a:t>1</a:t>
            </a:r>
            <a:r>
              <a:rPr lang="zh-CN" altLang="en-US"/>
              <a:t>月</a:t>
            </a:r>
            <a:r>
              <a:rPr lang="en-US" altLang="zh-CN"/>
              <a:t>1</a:t>
            </a:r>
            <a:r>
              <a:rPr lang="zh-CN" altLang="en-US"/>
              <a:t>日至</a:t>
            </a:r>
            <a:r>
              <a:rPr lang="en-US" altLang="zh-CN"/>
              <a:t>2025</a:t>
            </a:r>
            <a:r>
              <a:rPr lang="zh-CN" altLang="en-US"/>
              <a:t>年</a:t>
            </a:r>
            <a:r>
              <a:rPr lang="en-US" altLang="zh-CN"/>
              <a:t>4</a:t>
            </a:r>
            <a:r>
              <a:rPr lang="zh-CN" altLang="en-US"/>
              <a:t>月</a:t>
            </a:r>
            <a:r>
              <a:rPr lang="en-US" altLang="zh-CN"/>
              <a:t>30</a:t>
            </a:r>
            <a:r>
              <a:rPr lang="zh-CN" altLang="en-US"/>
              <a:t>日</a:t>
            </a:r>
            <a:endParaRPr lang="zh-CN" alt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nSpc>
                <a:spcPct val="100000"/>
              </a:lnSpc>
            </a:pPr>
            <a:r>
              <a:rPr lang="en-US" altLang="zh-CN"/>
              <a:t>5.“</a:t>
            </a:r>
            <a:r>
              <a:rPr lang="zh-CN" altLang="en-US"/>
              <a:t>反向开票</a:t>
            </a:r>
            <a:r>
              <a:rPr lang="en-US" altLang="zh-CN"/>
              <a:t>”</a:t>
            </a:r>
            <a:r>
              <a:rPr lang="zh-CN" altLang="en-US"/>
              <a:t>的发票开具</a:t>
            </a:r>
            <a:endParaRPr lang="zh-CN" altLang="en-US"/>
          </a:p>
          <a:p>
            <a:pPr>
              <a:lnSpc>
                <a:spcPct val="100000"/>
              </a:lnSpc>
            </a:pPr>
            <a:r>
              <a:rPr lang="zh-CN" altLang="en-US"/>
              <a:t>（</a:t>
            </a:r>
            <a:r>
              <a:rPr lang="en-US" altLang="zh-CN"/>
              <a:t>1</a:t>
            </a:r>
            <a:r>
              <a:rPr lang="zh-CN" altLang="en-US"/>
              <a:t>）资源回收企业可以根据</a:t>
            </a:r>
            <a:r>
              <a:rPr lang="en-US" altLang="zh-CN"/>
              <a:t>“</a:t>
            </a:r>
            <a:r>
              <a:rPr lang="zh-CN" altLang="en-US"/>
              <a:t>反向开票</a:t>
            </a:r>
            <a:r>
              <a:rPr lang="en-US" altLang="zh-CN"/>
              <a:t>”</a:t>
            </a:r>
            <a:r>
              <a:rPr lang="zh-CN" altLang="en-US"/>
              <a:t>的实际经营需要，按照规定向主管税务机关申请</a:t>
            </a:r>
            <a:r>
              <a:rPr lang="zh-CN" altLang="en-US">
                <a:solidFill>
                  <a:srgbClr val="FF0000"/>
                </a:solidFill>
              </a:rPr>
              <a:t>调整</a:t>
            </a:r>
            <a:r>
              <a:rPr lang="zh-CN" altLang="en-US"/>
              <a:t>发票额度，或最高开票限额和份数</a:t>
            </a:r>
            <a:endParaRPr lang="zh-CN" altLang="en-US"/>
          </a:p>
          <a:p>
            <a:pPr>
              <a:lnSpc>
                <a:spcPct val="100000"/>
              </a:lnSpc>
            </a:pPr>
            <a:r>
              <a:rPr lang="zh-CN" altLang="en-US"/>
              <a:t>（</a:t>
            </a:r>
            <a:r>
              <a:rPr lang="en-US" altLang="zh-CN"/>
              <a:t>2</a:t>
            </a:r>
            <a:r>
              <a:rPr lang="zh-CN" altLang="en-US"/>
              <a:t>）资源回收企业应当通过电子发票服务平台或增值税发票管理系统，</a:t>
            </a:r>
            <a:r>
              <a:rPr lang="zh-CN" altLang="en-US">
                <a:solidFill>
                  <a:srgbClr val="FF0000"/>
                </a:solidFill>
              </a:rPr>
              <a:t>在线</a:t>
            </a:r>
            <a:r>
              <a:rPr lang="zh-CN" altLang="en-US"/>
              <a:t>向出售者反向开具</a:t>
            </a:r>
            <a:r>
              <a:rPr lang="zh-CN" altLang="en-US">
                <a:solidFill>
                  <a:srgbClr val="FF0000"/>
                </a:solidFill>
              </a:rPr>
              <a:t>标注</a:t>
            </a:r>
            <a:r>
              <a:rPr lang="en-US" altLang="zh-CN"/>
              <a:t>“</a:t>
            </a:r>
            <a:r>
              <a:rPr lang="zh-CN" altLang="en-US"/>
              <a:t>报废产品收购</a:t>
            </a:r>
            <a:r>
              <a:rPr lang="en-US" altLang="zh-CN"/>
              <a:t>”</a:t>
            </a:r>
            <a:r>
              <a:rPr lang="zh-CN" altLang="en-US"/>
              <a:t>字样的发票</a:t>
            </a:r>
            <a:endParaRPr lang="zh-CN" altLang="en-US"/>
          </a:p>
          <a:p>
            <a:pPr>
              <a:lnSpc>
                <a:spcPct val="100000"/>
              </a:lnSpc>
            </a:pPr>
            <a:r>
              <a:rPr lang="zh-CN" altLang="en-US"/>
              <a:t>（</a:t>
            </a:r>
            <a:r>
              <a:rPr lang="en-US" altLang="zh-CN"/>
              <a:t>3</a:t>
            </a:r>
            <a:r>
              <a:rPr lang="zh-CN" altLang="en-US"/>
              <a:t>）资源回收企业</a:t>
            </a:r>
            <a:r>
              <a:rPr lang="en-US" altLang="zh-CN"/>
              <a:t>“</a:t>
            </a:r>
            <a:r>
              <a:rPr lang="zh-CN" altLang="en-US"/>
              <a:t>反向开票</a:t>
            </a:r>
            <a:r>
              <a:rPr lang="en-US" altLang="zh-CN"/>
              <a:t>”</a:t>
            </a:r>
            <a:r>
              <a:rPr lang="zh-CN" altLang="en-US"/>
              <a:t>，以及纳税人销售报废产品自行开具发票时，应当按照新的《商品和服务税收分类编码表》正确选择</a:t>
            </a:r>
            <a:r>
              <a:rPr lang="en-US" altLang="zh-CN"/>
              <a:t>“</a:t>
            </a:r>
            <a:r>
              <a:rPr lang="zh-CN" altLang="en-US"/>
              <a:t>报废产品</a:t>
            </a:r>
            <a:r>
              <a:rPr lang="en-US" altLang="zh-CN"/>
              <a:t>”</a:t>
            </a:r>
            <a:r>
              <a:rPr lang="zh-CN" altLang="en-US"/>
              <a:t>类编码</a:t>
            </a:r>
            <a:endParaRPr lang="zh-CN" altLang="en-US"/>
          </a:p>
          <a:p>
            <a:pPr>
              <a:lnSpc>
                <a:spcPct val="100000"/>
              </a:lnSpc>
            </a:pPr>
            <a:r>
              <a:rPr lang="zh-CN" altLang="en-US"/>
              <a:t>《商品和服务税收分类编码表》，增加了</a:t>
            </a:r>
            <a:r>
              <a:rPr lang="en-US" altLang="zh-CN"/>
              <a:t>“</a:t>
            </a:r>
            <a:r>
              <a:rPr lang="zh-CN" altLang="en-US"/>
              <a:t>报废产品</a:t>
            </a:r>
            <a:r>
              <a:rPr lang="en-US" altLang="zh-CN"/>
              <a:t>”</a:t>
            </a:r>
            <a:r>
              <a:rPr lang="zh-CN" altLang="en-US"/>
              <a:t>类编码，下设十类报废产品编码（具体包括废钢铁、废有色金属、废塑料、废轮胎、废纸、废弃电器电子产品、报废机动车、废旧纺织品、废玻璃、废电池）以及</a:t>
            </a:r>
            <a:r>
              <a:rPr lang="en-US" altLang="zh-CN"/>
              <a:t>“</a:t>
            </a:r>
            <a:r>
              <a:rPr lang="zh-CN" altLang="en-US"/>
              <a:t>其他报废产品</a:t>
            </a:r>
            <a:r>
              <a:rPr lang="en-US" altLang="zh-CN"/>
              <a:t>”</a:t>
            </a:r>
            <a:r>
              <a:rPr lang="zh-CN" altLang="en-US"/>
              <a:t>类编码。资源回收企业</a:t>
            </a:r>
            <a:r>
              <a:rPr lang="en-US" altLang="zh-CN"/>
              <a:t>“</a:t>
            </a:r>
            <a:r>
              <a:rPr lang="zh-CN" altLang="en-US"/>
              <a:t>反向开票</a:t>
            </a:r>
            <a:r>
              <a:rPr lang="en-US" altLang="zh-CN"/>
              <a:t>”</a:t>
            </a:r>
            <a:r>
              <a:rPr lang="zh-CN" altLang="en-US"/>
              <a:t>时，以及纳税人销售报废产品自行开具发票时，均应当在</a:t>
            </a:r>
            <a:r>
              <a:rPr lang="en-US" altLang="zh-CN"/>
              <a:t>“</a:t>
            </a:r>
            <a:r>
              <a:rPr lang="zh-CN" altLang="en-US"/>
              <a:t>报废产品</a:t>
            </a:r>
            <a:r>
              <a:rPr lang="en-US" altLang="zh-CN"/>
              <a:t>”</a:t>
            </a:r>
            <a:r>
              <a:rPr lang="zh-CN" altLang="en-US"/>
              <a:t>类编码中选择正确的编码。如果销售的报废产品不属于上述十类报废产品，应当在</a:t>
            </a:r>
            <a:r>
              <a:rPr lang="en-US" altLang="zh-CN"/>
              <a:t>“</a:t>
            </a:r>
            <a:r>
              <a:rPr lang="zh-CN" altLang="en-US"/>
              <a:t>其他报废产品</a:t>
            </a:r>
            <a:r>
              <a:rPr lang="en-US" altLang="zh-CN"/>
              <a:t>”</a:t>
            </a:r>
            <a:r>
              <a:rPr lang="zh-CN" altLang="en-US"/>
              <a:t>类编码中选择对应的编码，还需要填写报废产品的具体品名</a:t>
            </a: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nSpc>
                <a:spcPct val="110000"/>
              </a:lnSpc>
            </a:pPr>
            <a:r>
              <a:rPr lang="zh-CN" altLang="en-US"/>
              <a:t>（</a:t>
            </a:r>
            <a:r>
              <a:rPr lang="en-US" altLang="zh-CN"/>
              <a:t>4</a:t>
            </a:r>
            <a:r>
              <a:rPr lang="zh-CN" altLang="en-US"/>
              <a:t>）资源回收企业销售报废产品适用增值税简易计税方法的，可以反向开具普通发票，不得反向开具增值税专用发票；适用增值税一般计税方法的，可以反向开具增值税专用发票和普通发票。资源回收企业销售报废产品，增值税计税方法发生变更的，应当申请对</a:t>
            </a:r>
            <a:r>
              <a:rPr lang="en-US" altLang="zh-CN"/>
              <a:t>“</a:t>
            </a:r>
            <a:r>
              <a:rPr lang="zh-CN" altLang="en-US"/>
              <a:t>反向开票</a:t>
            </a:r>
            <a:r>
              <a:rPr lang="en-US" altLang="zh-CN"/>
              <a:t>”</a:t>
            </a:r>
            <a:r>
              <a:rPr lang="zh-CN" altLang="en-US"/>
              <a:t>的票种进行调整</a:t>
            </a:r>
            <a:endParaRPr lang="zh-CN" altLang="en-US"/>
          </a:p>
          <a:p>
            <a:pPr>
              <a:lnSpc>
                <a:spcPct val="110000"/>
              </a:lnSpc>
            </a:pPr>
            <a:r>
              <a:rPr lang="zh-CN" altLang="en-US"/>
              <a:t>（</a:t>
            </a:r>
            <a:r>
              <a:rPr lang="en-US" altLang="zh-CN"/>
              <a:t>5</a:t>
            </a:r>
            <a:r>
              <a:rPr lang="zh-CN" altLang="en-US"/>
              <a:t>）资源回收企业</a:t>
            </a:r>
            <a:r>
              <a:rPr lang="en-US" altLang="zh-CN"/>
              <a:t>“</a:t>
            </a:r>
            <a:r>
              <a:rPr lang="zh-CN" altLang="en-US"/>
              <a:t>反向开票</a:t>
            </a:r>
            <a:r>
              <a:rPr lang="en-US" altLang="zh-CN"/>
              <a:t>”</a:t>
            </a:r>
            <a:r>
              <a:rPr lang="zh-CN" altLang="en-US"/>
              <a:t>后，发生销售退回、开票有误、销售折让等情形需要开具红字发票的，由资源回收企业填开《开具红字增值税专用发票信息表》或《红字发票信息确认单》。填开《开具红字增值税专用发票信息表》或《红字发票信息确认单》时，应当填写对应的蓝字发票信息，红字发票需与原蓝字发票一一对应</a:t>
            </a:r>
            <a:endParaRPr lang="zh-CN"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lnSpcReduction="10000"/>
          </a:bodyPr>
          <a:p>
            <a:pPr>
              <a:lnSpc>
                <a:spcPct val="110000"/>
              </a:lnSpc>
            </a:pPr>
            <a:r>
              <a:rPr lang="en-US" altLang="zh-CN"/>
              <a:t>6.</a:t>
            </a:r>
            <a:r>
              <a:rPr lang="zh-CN" altLang="en-US"/>
              <a:t>代办税费</a:t>
            </a:r>
            <a:endParaRPr lang="zh-CN" altLang="en-US"/>
          </a:p>
          <a:p>
            <a:pPr>
              <a:lnSpc>
                <a:spcPct val="110000"/>
              </a:lnSpc>
            </a:pPr>
            <a:r>
              <a:rPr lang="zh-CN" altLang="en-US"/>
              <a:t>（</a:t>
            </a:r>
            <a:r>
              <a:rPr lang="en-US" altLang="zh-CN"/>
              <a:t>1</a:t>
            </a:r>
            <a:r>
              <a:rPr lang="zh-CN" altLang="en-US"/>
              <a:t>）资源回收企业向出售者</a:t>
            </a:r>
            <a:r>
              <a:rPr lang="en-US" altLang="zh-CN"/>
              <a:t>“</a:t>
            </a:r>
            <a:r>
              <a:rPr lang="zh-CN" altLang="en-US"/>
              <a:t>反向开票</a:t>
            </a:r>
            <a:r>
              <a:rPr lang="en-US" altLang="zh-CN"/>
              <a:t>”</a:t>
            </a:r>
            <a:r>
              <a:rPr lang="zh-CN" altLang="en-US"/>
              <a:t>时，应当按规定为出售者</a:t>
            </a:r>
            <a:r>
              <a:rPr lang="zh-CN" altLang="en-US">
                <a:solidFill>
                  <a:srgbClr val="FF0000"/>
                </a:solidFill>
              </a:rPr>
              <a:t>代办</a:t>
            </a:r>
            <a:r>
              <a:rPr lang="zh-CN" altLang="en-US"/>
              <a:t>增值税及附加税费、个人所得税的申报事项，于次月申报期内向主管税务机关报送《代办税费报告表》和《代办税费明细报告表》，并按规定缴纳代办税费。未按规定期限缴纳代办税费的，主管税务机关暂停其</a:t>
            </a:r>
            <a:r>
              <a:rPr lang="en-US" altLang="zh-CN"/>
              <a:t>“</a:t>
            </a:r>
            <a:r>
              <a:rPr lang="zh-CN" altLang="en-US"/>
              <a:t>反向开票</a:t>
            </a:r>
            <a:r>
              <a:rPr lang="en-US" altLang="zh-CN"/>
              <a:t>”</a:t>
            </a:r>
            <a:r>
              <a:rPr lang="zh-CN" altLang="en-US"/>
              <a:t>资格，并按规定追缴不缴或者少缴的税费、滞纳金</a:t>
            </a:r>
            <a:endParaRPr lang="zh-CN" altLang="en-US"/>
          </a:p>
          <a:p>
            <a:pPr>
              <a:lnSpc>
                <a:spcPct val="110000"/>
              </a:lnSpc>
            </a:pPr>
            <a:r>
              <a:rPr lang="zh-CN" altLang="en-US"/>
              <a:t>（</a:t>
            </a:r>
            <a:r>
              <a:rPr lang="en-US" altLang="zh-CN"/>
              <a:t>2</a:t>
            </a:r>
            <a:r>
              <a:rPr lang="zh-CN" altLang="en-US"/>
              <a:t>）资源回收企业</a:t>
            </a:r>
            <a:r>
              <a:rPr lang="zh-CN" altLang="en-US">
                <a:solidFill>
                  <a:srgbClr val="FF0000"/>
                </a:solidFill>
              </a:rPr>
              <a:t>首次</a:t>
            </a:r>
            <a:r>
              <a:rPr lang="zh-CN" altLang="en-US"/>
              <a:t>向出售者</a:t>
            </a:r>
            <a:r>
              <a:rPr lang="en-US" altLang="zh-CN"/>
              <a:t>“</a:t>
            </a:r>
            <a:r>
              <a:rPr lang="zh-CN" altLang="en-US"/>
              <a:t>反向开票</a:t>
            </a:r>
            <a:r>
              <a:rPr lang="en-US" altLang="zh-CN"/>
              <a:t>”</a:t>
            </a:r>
            <a:r>
              <a:rPr lang="zh-CN" altLang="en-US"/>
              <a:t>时，应当就</a:t>
            </a:r>
            <a:r>
              <a:rPr lang="en-US" altLang="zh-CN"/>
              <a:t>“</a:t>
            </a:r>
            <a:r>
              <a:rPr lang="zh-CN" altLang="en-US"/>
              <a:t>反向开票</a:t>
            </a:r>
            <a:r>
              <a:rPr lang="en-US" altLang="zh-CN"/>
              <a:t>”</a:t>
            </a:r>
            <a:r>
              <a:rPr lang="zh-CN" altLang="en-US"/>
              <a:t>和代办税费事项征得该出售者</a:t>
            </a:r>
            <a:r>
              <a:rPr lang="zh-CN" altLang="en-US">
                <a:solidFill>
                  <a:srgbClr val="FF0000"/>
                </a:solidFill>
              </a:rPr>
              <a:t>同意</a:t>
            </a:r>
            <a:r>
              <a:rPr lang="zh-CN" altLang="en-US"/>
              <a:t>，并保留相关证明材料。该出售者不同意的，资源回收企业不得向其</a:t>
            </a:r>
            <a:r>
              <a:rPr lang="en-US" altLang="zh-CN"/>
              <a:t>“</a:t>
            </a:r>
            <a:r>
              <a:rPr lang="zh-CN" altLang="en-US"/>
              <a:t>反向开票</a:t>
            </a:r>
            <a:r>
              <a:rPr lang="en-US" altLang="zh-CN"/>
              <a:t>”</a:t>
            </a:r>
            <a:r>
              <a:rPr lang="zh-CN" altLang="en-US"/>
              <a:t>，出售者可以向税务机关申请代开发票</a:t>
            </a:r>
            <a:endParaRPr lang="zh-CN" altLang="en-US"/>
          </a:p>
          <a:p>
            <a:pPr>
              <a:lnSpc>
                <a:spcPct val="110000"/>
              </a:lnSpc>
            </a:pPr>
            <a:r>
              <a:rPr lang="zh-CN" altLang="en-US"/>
              <a:t>（</a:t>
            </a:r>
            <a:r>
              <a:rPr lang="en-US" altLang="zh-CN"/>
              <a:t>3</a:t>
            </a:r>
            <a:r>
              <a:rPr lang="zh-CN" altLang="en-US"/>
              <a:t>）出售者通过</a:t>
            </a:r>
            <a:r>
              <a:rPr lang="en-US" altLang="zh-CN"/>
              <a:t>“</a:t>
            </a:r>
            <a:r>
              <a:rPr lang="zh-CN" altLang="en-US"/>
              <a:t>反向开票</a:t>
            </a:r>
            <a:r>
              <a:rPr lang="en-US" altLang="zh-CN"/>
              <a:t>”</a:t>
            </a:r>
            <a:r>
              <a:rPr lang="zh-CN" altLang="en-US"/>
              <a:t>销售报废产品，可按规定享受小规模纳税人月销售额</a:t>
            </a:r>
            <a:r>
              <a:rPr lang="en-US" altLang="zh-CN"/>
              <a:t>10</a:t>
            </a:r>
            <a:r>
              <a:rPr lang="zh-CN" altLang="en-US"/>
              <a:t>万元以下免征增值税和</a:t>
            </a:r>
            <a:r>
              <a:rPr lang="en-US" altLang="zh-CN"/>
              <a:t>3%</a:t>
            </a:r>
            <a:r>
              <a:rPr lang="zh-CN" altLang="en-US"/>
              <a:t>征收率减按</a:t>
            </a:r>
            <a:r>
              <a:rPr lang="en-US" altLang="zh-CN"/>
              <a:t>1%</a:t>
            </a:r>
            <a:r>
              <a:rPr lang="zh-CN" altLang="en-US"/>
              <a:t>计算缴纳增值税等税费优惠政策（注：可选择其中部分放弃免税开具增值税专用发票</a:t>
            </a:r>
            <a:r>
              <a:rPr lang="en-US" altLang="zh-CN"/>
              <a:t>1%</a:t>
            </a:r>
            <a:r>
              <a:rPr lang="zh-CN" altLang="en-US"/>
              <a:t>）</a:t>
            </a:r>
            <a:endParaRPr lang="en-US" altLang="zh-CN"/>
          </a:p>
          <a:p>
            <a:pPr>
              <a:lnSpc>
                <a:spcPct val="110000"/>
              </a:lnSpc>
            </a:pPr>
            <a:r>
              <a:rPr lang="zh-CN" altLang="en-US"/>
              <a:t>出售者通过</a:t>
            </a:r>
            <a:r>
              <a:rPr lang="en-US" altLang="zh-CN"/>
              <a:t>“</a:t>
            </a:r>
            <a:r>
              <a:rPr lang="zh-CN" altLang="en-US"/>
              <a:t>反向开票</a:t>
            </a:r>
            <a:r>
              <a:rPr lang="en-US" altLang="zh-CN"/>
              <a:t>”</a:t>
            </a:r>
            <a:r>
              <a:rPr lang="zh-CN" altLang="en-US"/>
              <a:t>销售报废产品，当月销售额超过</a:t>
            </a:r>
            <a:r>
              <a:rPr lang="en-US" altLang="zh-CN"/>
              <a:t>10</a:t>
            </a:r>
            <a:r>
              <a:rPr lang="zh-CN" altLang="en-US"/>
              <a:t>万元的，对其</a:t>
            </a:r>
            <a:r>
              <a:rPr lang="en-US" altLang="zh-CN"/>
              <a:t>“</a:t>
            </a:r>
            <a:r>
              <a:rPr lang="zh-CN" altLang="en-US"/>
              <a:t>反向开票</a:t>
            </a:r>
            <a:r>
              <a:rPr lang="en-US" altLang="zh-CN"/>
              <a:t>”</a:t>
            </a:r>
            <a:r>
              <a:rPr lang="zh-CN" altLang="en-US"/>
              <a:t>的资源回收企业，应当根据当月</a:t>
            </a:r>
            <a:r>
              <a:rPr lang="zh-CN" altLang="en-US">
                <a:solidFill>
                  <a:srgbClr val="FF0000"/>
                </a:solidFill>
              </a:rPr>
              <a:t>各自</a:t>
            </a:r>
            <a:r>
              <a:rPr lang="en-US" altLang="zh-CN"/>
              <a:t>“</a:t>
            </a:r>
            <a:r>
              <a:rPr lang="zh-CN" altLang="en-US"/>
              <a:t>反向开票</a:t>
            </a:r>
            <a:r>
              <a:rPr lang="en-US" altLang="zh-CN"/>
              <a:t>”</a:t>
            </a:r>
            <a:r>
              <a:rPr lang="zh-CN" altLang="en-US"/>
              <a:t>的金额为出售者代办增值税及附加税费申报，并按规定缴纳代办税费</a:t>
            </a:r>
            <a:endParaRPr lang="zh-CN" altLang="en-US"/>
          </a:p>
          <a:p>
            <a:pPr>
              <a:lnSpc>
                <a:spcPct val="110000"/>
              </a:lnSpc>
            </a:pPr>
            <a:r>
              <a:rPr lang="zh-CN" altLang="en-US"/>
              <a:t>（</a:t>
            </a:r>
            <a:r>
              <a:rPr lang="en-US" altLang="zh-CN"/>
              <a:t>4</a:t>
            </a:r>
            <a:r>
              <a:rPr lang="zh-CN" altLang="en-US"/>
              <a:t>）出售者通过</a:t>
            </a:r>
            <a:r>
              <a:rPr lang="en-US" altLang="zh-CN"/>
              <a:t>“</a:t>
            </a:r>
            <a:r>
              <a:rPr lang="zh-CN" altLang="en-US"/>
              <a:t>反向开票</a:t>
            </a:r>
            <a:r>
              <a:rPr lang="en-US" altLang="zh-CN"/>
              <a:t>”</a:t>
            </a:r>
            <a:r>
              <a:rPr lang="zh-CN" altLang="en-US"/>
              <a:t>销售报废产品，按照销售额的</a:t>
            </a:r>
            <a:r>
              <a:rPr lang="en-US" altLang="zh-CN"/>
              <a:t>0.5%</a:t>
            </a:r>
            <a:r>
              <a:rPr lang="zh-CN" altLang="en-US"/>
              <a:t>预缴经营所得个人所得税</a:t>
            </a:r>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nSpc>
                <a:spcPct val="100000"/>
              </a:lnSpc>
            </a:pPr>
            <a:r>
              <a:rPr lang="en-US" altLang="zh-CN"/>
              <a:t>7.</a:t>
            </a:r>
            <a:r>
              <a:rPr lang="zh-CN" altLang="en-US"/>
              <a:t>出售者个人所得税汇缴</a:t>
            </a:r>
            <a:endParaRPr lang="zh-CN" altLang="en-US"/>
          </a:p>
          <a:p>
            <a:pPr>
              <a:lnSpc>
                <a:spcPct val="100000"/>
              </a:lnSpc>
            </a:pPr>
            <a:r>
              <a:rPr lang="zh-CN" altLang="en-US"/>
              <a:t>出售者在</a:t>
            </a:r>
            <a:r>
              <a:rPr lang="en-US" altLang="zh-CN"/>
              <a:t>“</a:t>
            </a:r>
            <a:r>
              <a:rPr lang="zh-CN" altLang="en-US"/>
              <a:t>反向开票</a:t>
            </a:r>
            <a:r>
              <a:rPr lang="en-US" altLang="zh-CN"/>
              <a:t>”</a:t>
            </a:r>
            <a:r>
              <a:rPr lang="zh-CN" altLang="en-US"/>
              <a:t>的次年</a:t>
            </a:r>
            <a:r>
              <a:rPr lang="en-US" altLang="zh-CN"/>
              <a:t>3</a:t>
            </a:r>
            <a:r>
              <a:rPr lang="zh-CN" altLang="en-US"/>
              <a:t>月</a:t>
            </a:r>
            <a:r>
              <a:rPr lang="en-US" altLang="zh-CN"/>
              <a:t>31</a:t>
            </a:r>
            <a:r>
              <a:rPr lang="zh-CN" altLang="en-US"/>
              <a:t>日前，应当自行向经营管理所在地主管税务机关办理经营所得汇算清缴，资源回收企业应当向出售者提供</a:t>
            </a:r>
            <a:r>
              <a:rPr lang="en-US" altLang="zh-CN"/>
              <a:t>“</a:t>
            </a:r>
            <a:r>
              <a:rPr lang="zh-CN" altLang="en-US"/>
              <a:t>反向开票</a:t>
            </a:r>
            <a:r>
              <a:rPr lang="en-US" altLang="zh-CN"/>
              <a:t>”</a:t>
            </a:r>
            <a:r>
              <a:rPr lang="zh-CN" altLang="en-US"/>
              <a:t>和已缴税款等信息</a:t>
            </a:r>
            <a:endParaRPr lang="zh-CN" altLang="en-US"/>
          </a:p>
          <a:p>
            <a:pPr>
              <a:lnSpc>
                <a:spcPct val="100000"/>
              </a:lnSpc>
            </a:pPr>
            <a:r>
              <a:rPr lang="zh-CN" altLang="en-US"/>
              <a:t>出售者</a:t>
            </a:r>
            <a:r>
              <a:rPr lang="zh-CN" altLang="en-US">
                <a:solidFill>
                  <a:srgbClr val="FF0000"/>
                </a:solidFill>
              </a:rPr>
              <a:t>没有投资</a:t>
            </a:r>
            <a:r>
              <a:rPr lang="zh-CN" altLang="en-US"/>
              <a:t>个体工商户、个人独资企业、合伙企业的，以经常居住地为经营管理所在地。出售者还</a:t>
            </a:r>
            <a:r>
              <a:rPr lang="zh-CN" altLang="en-US">
                <a:solidFill>
                  <a:srgbClr val="FF0000"/>
                </a:solidFill>
              </a:rPr>
              <a:t>同时投资</a:t>
            </a:r>
            <a:r>
              <a:rPr lang="zh-CN" altLang="en-US"/>
              <a:t>个体工商户、个人独资企业、合伙企业的，分别向经常居住地、被投资企业所在地主管税务机关办理经营所得汇算清缴后，</a:t>
            </a:r>
            <a:r>
              <a:rPr lang="zh-CN" altLang="en-US">
                <a:solidFill>
                  <a:srgbClr val="FF0000"/>
                </a:solidFill>
              </a:rPr>
              <a:t>选择</a:t>
            </a:r>
            <a:r>
              <a:rPr lang="zh-CN" altLang="en-US"/>
              <a:t>向其中一处被投资单位所在地主管税务机关办理经营所得年度汇总申报</a:t>
            </a:r>
            <a:endParaRPr lang="zh-CN" altLang="en-US"/>
          </a:p>
          <a:p>
            <a:pPr>
              <a:lnSpc>
                <a:spcPct val="100000"/>
              </a:lnSpc>
            </a:pPr>
            <a:r>
              <a:rPr lang="zh-CN" altLang="en-US"/>
              <a:t>税务机关发现出售者存在未按规定办理经营所得汇算清缴情形的，应当依法采取追缴措施，并要求资源回收企业停止向其</a:t>
            </a:r>
            <a:r>
              <a:rPr lang="en-US" altLang="zh-CN"/>
              <a:t>“</a:t>
            </a:r>
            <a:r>
              <a:rPr lang="zh-CN" altLang="en-US"/>
              <a:t>反向开票</a:t>
            </a:r>
            <a:r>
              <a:rPr lang="en-US" altLang="zh-CN"/>
              <a:t>”</a:t>
            </a:r>
            <a:r>
              <a:rPr lang="en-US" altLang="zh-CN"/>
              <a:t> </a:t>
            </a:r>
            <a:endParaRPr lang="en-US" altLang="zh-CN"/>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20000"/>
          </a:bodyPr>
          <a:p>
            <a:pPr>
              <a:lnSpc>
                <a:spcPct val="120000"/>
              </a:lnSpc>
            </a:pPr>
            <a:r>
              <a:rPr lang="en-US" altLang="zh-CN"/>
              <a:t>8.</a:t>
            </a:r>
            <a:r>
              <a:rPr lang="zh-CN" altLang="en-US">
                <a:sym typeface="+mn-ea"/>
              </a:rPr>
              <a:t>资源回收企业相关税费处理</a:t>
            </a:r>
            <a:endParaRPr lang="zh-CN" altLang="en-US">
              <a:sym typeface="+mn-ea"/>
            </a:endParaRPr>
          </a:p>
          <a:p>
            <a:pPr>
              <a:lnSpc>
                <a:spcPct val="120000"/>
              </a:lnSpc>
            </a:pPr>
            <a:r>
              <a:rPr lang="zh-CN" altLang="en-US">
                <a:sym typeface="+mn-ea"/>
              </a:rPr>
              <a:t>（</a:t>
            </a:r>
            <a:r>
              <a:rPr lang="en-US" altLang="zh-CN">
                <a:sym typeface="+mn-ea"/>
              </a:rPr>
              <a:t>1</a:t>
            </a:r>
            <a:r>
              <a:rPr lang="zh-CN" altLang="en-US">
                <a:sym typeface="+mn-ea"/>
              </a:rPr>
              <a:t>）增值税</a:t>
            </a:r>
            <a:endParaRPr lang="zh-CN" altLang="en-US">
              <a:sym typeface="+mn-ea"/>
            </a:endParaRPr>
          </a:p>
          <a:p>
            <a:pPr>
              <a:lnSpc>
                <a:spcPct val="120000"/>
              </a:lnSpc>
            </a:pPr>
            <a:r>
              <a:rPr lang="zh-CN" altLang="en-US">
                <a:latin typeface="Calibri" panose="020F0502020204030204" charset="0"/>
                <a:sym typeface="+mn-ea"/>
              </a:rPr>
              <a:t>①</a:t>
            </a:r>
            <a:r>
              <a:rPr lang="zh-CN" altLang="en-US">
                <a:sym typeface="+mn-ea"/>
              </a:rPr>
              <a:t>资源回收企业可以按规定抵扣反向开具的增值税专用发票上注明的税款</a:t>
            </a:r>
            <a:r>
              <a:rPr lang="en-US" altLang="zh-CN">
                <a:sym typeface="+mn-ea"/>
              </a:rPr>
              <a:t> </a:t>
            </a:r>
            <a:endParaRPr lang="zh-CN" altLang="en-US">
              <a:sym typeface="+mn-ea"/>
            </a:endParaRPr>
          </a:p>
          <a:p>
            <a:pPr>
              <a:lnSpc>
                <a:spcPct val="120000"/>
              </a:lnSpc>
            </a:pPr>
            <a:r>
              <a:rPr lang="zh-CN" altLang="en-US">
                <a:sym typeface="+mn-ea"/>
              </a:rPr>
              <a:t>资源回收企业中的增值税一般纳税人销售报废产品，在施行前已按有关规定选择适用增值税简易计税方法的，可以在</a:t>
            </a:r>
            <a:r>
              <a:rPr lang="en-US" altLang="zh-CN">
                <a:sym typeface="+mn-ea"/>
              </a:rPr>
              <a:t>2024</a:t>
            </a:r>
            <a:r>
              <a:rPr lang="zh-CN" altLang="en-US">
                <a:sym typeface="+mn-ea"/>
              </a:rPr>
              <a:t>年</a:t>
            </a:r>
            <a:r>
              <a:rPr lang="en-US" altLang="zh-CN">
                <a:sym typeface="+mn-ea"/>
              </a:rPr>
              <a:t>7</a:t>
            </a:r>
            <a:r>
              <a:rPr lang="zh-CN" altLang="en-US">
                <a:sym typeface="+mn-ea"/>
              </a:rPr>
              <a:t>月</a:t>
            </a:r>
            <a:r>
              <a:rPr lang="en-US" altLang="zh-CN">
                <a:sym typeface="+mn-ea"/>
              </a:rPr>
              <a:t>31</a:t>
            </a:r>
            <a:r>
              <a:rPr lang="zh-CN" altLang="en-US">
                <a:sym typeface="+mn-ea"/>
              </a:rPr>
              <a:t>日前改为选择适用增值税一般计税方法</a:t>
            </a:r>
            <a:endParaRPr lang="zh-CN" altLang="en-US">
              <a:sym typeface="+mn-ea"/>
            </a:endParaRPr>
          </a:p>
          <a:p>
            <a:pPr>
              <a:lnSpc>
                <a:spcPct val="120000"/>
              </a:lnSpc>
            </a:pPr>
            <a:r>
              <a:rPr lang="zh-CN" altLang="en-US">
                <a:sym typeface="+mn-ea"/>
              </a:rPr>
              <a:t>除上述情形外，资源回收企业选择增值税简易计税方法计算缴纳增值税后，</a:t>
            </a:r>
            <a:r>
              <a:rPr lang="en-US" altLang="zh-CN">
                <a:sym typeface="+mn-ea"/>
              </a:rPr>
              <a:t>36</a:t>
            </a:r>
            <a:r>
              <a:rPr lang="zh-CN" altLang="en-US">
                <a:sym typeface="+mn-ea"/>
              </a:rPr>
              <a:t>个月内不得变更；变更为增值税一般计税方法后，</a:t>
            </a:r>
            <a:r>
              <a:rPr lang="en-US" altLang="zh-CN">
                <a:sym typeface="+mn-ea"/>
              </a:rPr>
              <a:t>36</a:t>
            </a:r>
            <a:r>
              <a:rPr lang="zh-CN" altLang="en-US">
                <a:sym typeface="+mn-ea"/>
              </a:rPr>
              <a:t>个月内不得再选择增值税简易计税方法</a:t>
            </a:r>
            <a:endParaRPr lang="zh-CN" altLang="en-US">
              <a:sym typeface="+mn-ea"/>
            </a:endParaRPr>
          </a:p>
          <a:p>
            <a:pPr>
              <a:lnSpc>
                <a:spcPct val="120000"/>
              </a:lnSpc>
            </a:pPr>
            <a:r>
              <a:rPr lang="zh-CN" altLang="en-US">
                <a:latin typeface="Calibri" panose="020F0502020204030204" charset="0"/>
                <a:sym typeface="+mn-ea"/>
              </a:rPr>
              <a:t>②资源回收企业从事《资源综合利用产品和劳务增值税优惠目录（</a:t>
            </a:r>
            <a:r>
              <a:rPr lang="en-US" altLang="zh-CN">
                <a:latin typeface="Calibri" panose="020F0502020204030204" charset="0"/>
                <a:sym typeface="+mn-ea"/>
              </a:rPr>
              <a:t>2022</a:t>
            </a:r>
            <a:r>
              <a:rPr lang="zh-CN" altLang="en-US">
                <a:latin typeface="Calibri" panose="020F0502020204030204" charset="0"/>
                <a:sym typeface="+mn-ea"/>
              </a:rPr>
              <a:t>年版）》所列的资源综合利用项目，其反向开具的发票属于《财政部、税务总局关于完善资源综合利用增值税政策的公告》（</a:t>
            </a:r>
            <a:r>
              <a:rPr lang="en-US" altLang="zh-CN">
                <a:latin typeface="Calibri" panose="020F0502020204030204" charset="0"/>
                <a:sym typeface="+mn-ea"/>
              </a:rPr>
              <a:t>2021</a:t>
            </a:r>
            <a:r>
              <a:rPr lang="zh-CN" altLang="en-US">
                <a:latin typeface="Calibri" panose="020F0502020204030204" charset="0"/>
                <a:sym typeface="+mn-ea"/>
              </a:rPr>
              <a:t>年第</a:t>
            </a:r>
            <a:r>
              <a:rPr lang="en-US" altLang="zh-CN">
                <a:latin typeface="Calibri" panose="020F0502020204030204" charset="0"/>
                <a:sym typeface="+mn-ea"/>
              </a:rPr>
              <a:t>40</a:t>
            </a:r>
            <a:r>
              <a:rPr lang="zh-CN" altLang="en-US">
                <a:latin typeface="Calibri" panose="020F0502020204030204" charset="0"/>
                <a:sym typeface="+mn-ea"/>
              </a:rPr>
              <a:t>号）第三条第二项第</a:t>
            </a:r>
            <a:r>
              <a:rPr lang="en-US" altLang="zh-CN">
                <a:latin typeface="Calibri" panose="020F0502020204030204" charset="0"/>
                <a:sym typeface="+mn-ea"/>
              </a:rPr>
              <a:t>1</a:t>
            </a:r>
            <a:r>
              <a:rPr lang="zh-CN" altLang="en-US">
                <a:latin typeface="Calibri" panose="020F0502020204030204" charset="0"/>
                <a:sym typeface="+mn-ea"/>
              </a:rPr>
              <a:t>点所述</a:t>
            </a:r>
            <a:r>
              <a:rPr lang="en-US" altLang="zh-CN">
                <a:latin typeface="Calibri" panose="020F0502020204030204" charset="0"/>
                <a:sym typeface="+mn-ea"/>
              </a:rPr>
              <a:t>“</a:t>
            </a:r>
            <a:r>
              <a:rPr lang="zh-CN" altLang="en-US">
                <a:latin typeface="Calibri" panose="020F0502020204030204" charset="0"/>
                <a:sym typeface="+mn-ea"/>
              </a:rPr>
              <a:t>从销售方取得增值税发票</a:t>
            </a:r>
            <a:r>
              <a:rPr lang="en-US" altLang="zh-CN">
                <a:latin typeface="Calibri" panose="020F0502020204030204" charset="0"/>
                <a:sym typeface="+mn-ea"/>
              </a:rPr>
              <a:t>”</a:t>
            </a:r>
            <a:r>
              <a:rPr lang="zh-CN" altLang="en-US">
                <a:latin typeface="Calibri" panose="020F0502020204030204" charset="0"/>
                <a:sym typeface="+mn-ea"/>
              </a:rPr>
              <a:t>（可按规定享受即征即退税）</a:t>
            </a:r>
            <a:endParaRPr lang="en-US" altLang="zh-CN">
              <a:latin typeface="Calibri" panose="020F0502020204030204" charset="0"/>
              <a:sym typeface="+mn-ea"/>
            </a:endParaRPr>
          </a:p>
          <a:p>
            <a:endParaRPr lang="zh-CN" altLang="en-US">
              <a:latin typeface="Calibri" panose="020F0502020204030204" charset="0"/>
              <a:sym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pPr>
              <a:lnSpc>
                <a:spcPct val="110000"/>
              </a:lnSpc>
            </a:pPr>
            <a:r>
              <a:rPr lang="zh-CN" altLang="en-US"/>
              <a:t>（</a:t>
            </a:r>
            <a:r>
              <a:rPr lang="en-US" altLang="zh-CN"/>
              <a:t>2</a:t>
            </a:r>
            <a:r>
              <a:rPr lang="zh-CN" altLang="en-US"/>
              <a:t>）企业所得税</a:t>
            </a:r>
            <a:endParaRPr lang="zh-CN" altLang="en-US"/>
          </a:p>
          <a:p>
            <a:pPr>
              <a:lnSpc>
                <a:spcPct val="110000"/>
              </a:lnSpc>
            </a:pPr>
            <a:r>
              <a:rPr lang="zh-CN" altLang="en-US"/>
              <a:t>资源回收企业反向开具的发票，符合税收法律、行政法规、规章和规范性文件相关规定的，可以作为本企业所得税税前扣除凭证。不符合规定进行税前扣除的，严格按照《中华人民共和国税收征收管理法》《中华人民共和国发票管理办法》等有关规定处理</a:t>
            </a:r>
            <a:r>
              <a:rPr lang="en-US" altLang="zh-CN"/>
              <a:t> </a:t>
            </a:r>
            <a:endParaRPr lang="zh-CN" altLang="en-US"/>
          </a:p>
          <a:p>
            <a:pPr>
              <a:lnSpc>
                <a:spcPct val="110000"/>
              </a:lnSpc>
            </a:pPr>
            <a:r>
              <a:rPr lang="zh-CN" altLang="en-US"/>
              <a:t>实行</a:t>
            </a:r>
            <a:r>
              <a:rPr lang="en-US" altLang="zh-CN"/>
              <a:t>“</a:t>
            </a:r>
            <a:r>
              <a:rPr lang="zh-CN" altLang="en-US"/>
              <a:t>反向开票</a:t>
            </a:r>
            <a:r>
              <a:rPr lang="en-US" altLang="zh-CN"/>
              <a:t>”</a:t>
            </a:r>
            <a:r>
              <a:rPr lang="zh-CN" altLang="en-US"/>
              <a:t>的资源回收企业应当按照《中华人民共和国税收征收管理法》及其实施细则的相关规定保存能证明业务</a:t>
            </a:r>
            <a:r>
              <a:rPr lang="zh-CN" altLang="en-US">
                <a:solidFill>
                  <a:srgbClr val="FF0000"/>
                </a:solidFill>
              </a:rPr>
              <a:t>真实性的材料</a:t>
            </a:r>
            <a:r>
              <a:rPr lang="zh-CN" altLang="en-US"/>
              <a:t>，包括收购报废产品的收购合同或协议、运输发票或凭证、货物过磅单、转账支付记录等，并建立收购台账，详细记录每笔收购业务的时间、地点、出售者及联系方式、报废产品名称、数量、价格等，以备查验</a:t>
            </a:r>
            <a:endParaRPr lang="zh-CN" altLang="en-US"/>
          </a:p>
          <a:p>
            <a:pPr>
              <a:lnSpc>
                <a:spcPct val="110000"/>
              </a:lnSpc>
            </a:pPr>
            <a:r>
              <a:rPr lang="zh-CN" altLang="en-US"/>
              <a:t>资源回收企业应当对办理</a:t>
            </a:r>
            <a:r>
              <a:rPr lang="en-US" altLang="zh-CN"/>
              <a:t>“</a:t>
            </a:r>
            <a:r>
              <a:rPr lang="zh-CN" altLang="en-US"/>
              <a:t>反向开票</a:t>
            </a:r>
            <a:r>
              <a:rPr lang="en-US" altLang="zh-CN"/>
              <a:t>”</a:t>
            </a:r>
            <a:r>
              <a:rPr lang="zh-CN" altLang="en-US"/>
              <a:t>业务时提交的相关资料以及资源回收业务的真实性负责，依法履行纳税义务。一经发现资源回收企业提交虚假资料骗取</a:t>
            </a:r>
            <a:r>
              <a:rPr lang="en-US" altLang="zh-CN"/>
              <a:t>“</a:t>
            </a:r>
            <a:r>
              <a:rPr lang="zh-CN" altLang="en-US"/>
              <a:t>反向开票</a:t>
            </a:r>
            <a:r>
              <a:rPr lang="en-US" altLang="zh-CN"/>
              <a:t>”</a:t>
            </a:r>
            <a:r>
              <a:rPr lang="zh-CN" altLang="en-US"/>
              <a:t>资格或资源回收业务虚假的，税务机关取消其</a:t>
            </a:r>
            <a:r>
              <a:rPr lang="en-US" altLang="zh-CN"/>
              <a:t>“</a:t>
            </a:r>
            <a:r>
              <a:rPr lang="zh-CN" altLang="en-US"/>
              <a:t>反向开票</a:t>
            </a:r>
            <a:r>
              <a:rPr lang="en-US" altLang="zh-CN"/>
              <a:t>”</a:t>
            </a:r>
            <a:r>
              <a:rPr lang="zh-CN" altLang="en-US"/>
              <a:t>资格，并依法追究责任</a:t>
            </a:r>
            <a:endParaRPr lang="zh-CN" alt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pPr>
              <a:lnSpc>
                <a:spcPct val="100000"/>
              </a:lnSpc>
            </a:pPr>
            <a:r>
              <a:rPr lang="zh-CN" altLang="en-US">
                <a:solidFill>
                  <a:srgbClr val="FF0000"/>
                </a:solidFill>
              </a:rPr>
              <a:t>三</a:t>
            </a:r>
            <a:r>
              <a:rPr lang="en-US" altLang="zh-CN">
                <a:solidFill>
                  <a:srgbClr val="FF0000"/>
                </a:solidFill>
              </a:rPr>
              <a:t>.</a:t>
            </a:r>
            <a:r>
              <a:rPr lang="zh-CN" altLang="en-US">
                <a:solidFill>
                  <a:srgbClr val="FF0000"/>
                </a:solidFill>
              </a:rPr>
              <a:t>公益事业捐赠票据</a:t>
            </a:r>
            <a:endParaRPr lang="zh-CN" altLang="en-US">
              <a:solidFill>
                <a:srgbClr val="FF0000"/>
              </a:solidFill>
            </a:endParaRPr>
          </a:p>
          <a:p>
            <a:pPr>
              <a:lnSpc>
                <a:spcPct val="100000"/>
              </a:lnSpc>
            </a:pPr>
            <a:r>
              <a:rPr lang="zh-CN" altLang="en-US">
                <a:solidFill>
                  <a:srgbClr val="00B0F0"/>
                </a:solidFill>
              </a:rPr>
              <a:t>（一）相关政策</a:t>
            </a:r>
            <a:endParaRPr lang="zh-CN" altLang="en-US">
              <a:solidFill>
                <a:srgbClr val="00B0F0"/>
              </a:solidFill>
            </a:endParaRPr>
          </a:p>
          <a:p>
            <a:pPr>
              <a:lnSpc>
                <a:spcPct val="100000"/>
              </a:lnSpc>
            </a:pPr>
            <a:r>
              <a:rPr lang="zh-CN" altLang="en-US">
                <a:solidFill>
                  <a:schemeClr val="tx1"/>
                </a:solidFill>
              </a:rPr>
              <a:t>财政部关于印发《公益事业捐赠票据使用管理办法》的通知（财综〔</a:t>
            </a:r>
            <a:r>
              <a:rPr lang="en-US" altLang="zh-CN">
                <a:solidFill>
                  <a:schemeClr val="tx1"/>
                </a:solidFill>
              </a:rPr>
              <a:t>2024</a:t>
            </a:r>
            <a:r>
              <a:rPr lang="zh-CN" altLang="en-US">
                <a:solidFill>
                  <a:schemeClr val="tx1"/>
                </a:solidFill>
              </a:rPr>
              <a:t>〕</a:t>
            </a:r>
            <a:r>
              <a:rPr lang="en-US" altLang="zh-CN">
                <a:solidFill>
                  <a:schemeClr val="tx1"/>
                </a:solidFill>
              </a:rPr>
              <a:t>1</a:t>
            </a:r>
            <a:r>
              <a:rPr lang="zh-CN" altLang="en-US">
                <a:solidFill>
                  <a:schemeClr val="tx1"/>
                </a:solidFill>
              </a:rPr>
              <a:t>号）</a:t>
            </a:r>
            <a:endParaRPr lang="zh-CN" altLang="en-US">
              <a:solidFill>
                <a:schemeClr val="tx1"/>
              </a:solidFill>
            </a:endParaRPr>
          </a:p>
          <a:p>
            <a:pPr>
              <a:lnSpc>
                <a:spcPct val="100000"/>
              </a:lnSpc>
            </a:pPr>
            <a:r>
              <a:rPr lang="zh-CN" altLang="en-US">
                <a:solidFill>
                  <a:srgbClr val="00B0F0"/>
                </a:solidFill>
              </a:rPr>
              <a:t>（二）政策规定</a:t>
            </a:r>
            <a:endParaRPr lang="zh-CN" altLang="en-US">
              <a:solidFill>
                <a:srgbClr val="00B0F0"/>
              </a:solidFill>
            </a:endParaRPr>
          </a:p>
          <a:p>
            <a:pPr>
              <a:lnSpc>
                <a:spcPct val="100000"/>
              </a:lnSpc>
            </a:pPr>
            <a:r>
              <a:rPr lang="zh-CN" altLang="en-US"/>
              <a:t>1.执行时间</a:t>
            </a:r>
            <a:endParaRPr lang="zh-CN" altLang="en-US"/>
          </a:p>
          <a:p>
            <a:pPr>
              <a:lnSpc>
                <a:spcPct val="100000"/>
              </a:lnSpc>
            </a:pPr>
            <a:r>
              <a:rPr lang="zh-CN" altLang="en-US"/>
              <a:t>自</a:t>
            </a:r>
            <a:r>
              <a:rPr lang="en-US" altLang="zh-CN"/>
              <a:t>2024</a:t>
            </a:r>
            <a:r>
              <a:rPr lang="zh-CN" altLang="en-US"/>
              <a:t>年</a:t>
            </a:r>
            <a:r>
              <a:rPr lang="en-US" altLang="zh-CN"/>
              <a:t>2</a:t>
            </a:r>
            <a:r>
              <a:rPr lang="zh-CN" altLang="en-US"/>
              <a:t>月</a:t>
            </a:r>
            <a:r>
              <a:rPr lang="en-US" altLang="zh-CN"/>
              <a:t>1</a:t>
            </a:r>
            <a:r>
              <a:rPr lang="zh-CN" altLang="en-US"/>
              <a:t>日起施行</a:t>
            </a:r>
            <a:endParaRPr lang="zh-CN" altLang="en-US"/>
          </a:p>
          <a:p>
            <a:pPr>
              <a:lnSpc>
                <a:spcPct val="100000"/>
              </a:lnSpc>
            </a:pPr>
            <a:r>
              <a:rPr lang="en-US" altLang="zh-CN"/>
              <a:t>2.</a:t>
            </a:r>
            <a:r>
              <a:rPr lang="zh-CN" altLang="en-US"/>
              <a:t>概念、形式</a:t>
            </a:r>
            <a:endParaRPr lang="zh-CN" altLang="en-US"/>
          </a:p>
          <a:p>
            <a:pPr>
              <a:lnSpc>
                <a:spcPct val="100000"/>
              </a:lnSpc>
            </a:pPr>
            <a:r>
              <a:rPr lang="zh-CN" altLang="en-US"/>
              <a:t>（</a:t>
            </a:r>
            <a:r>
              <a:rPr lang="en-US" altLang="zh-CN"/>
              <a:t>1</a:t>
            </a:r>
            <a:r>
              <a:rPr lang="zh-CN" altLang="en-US"/>
              <a:t>）公益事业捐赠票据，是指县级以上人民政府及其部门、公益性事业单位、公益性社会组织按照自愿、无偿原则，依法接受并用于公益事业的捐赠财物时，向提供捐赠的自然人、法人和其他组织开具的凭证</a:t>
            </a:r>
            <a:endParaRPr lang="zh-CN" altLang="en-US"/>
          </a:p>
          <a:p>
            <a:pPr>
              <a:lnSpc>
                <a:spcPct val="100000"/>
              </a:lnSpc>
            </a:pPr>
            <a:r>
              <a:rPr lang="zh-CN" altLang="en-US"/>
              <a:t>公益事业，应当符合《中华人民共和国公益事业捐赠法》第三条对公益事业范围的规定或者《中华人民共和国慈善法》第三条对慈善活动范围的规定</a:t>
            </a:r>
            <a:endParaRPr lang="zh-CN" altLang="en-US"/>
          </a:p>
          <a:p>
            <a:pPr>
              <a:lnSpc>
                <a:spcPct val="100000"/>
              </a:lnSpc>
            </a:pPr>
            <a:r>
              <a:rPr lang="zh-CN" altLang="en-US"/>
              <a:t>（</a:t>
            </a:r>
            <a:r>
              <a:rPr lang="en-US" altLang="zh-CN"/>
              <a:t>2</a:t>
            </a:r>
            <a:r>
              <a:rPr lang="zh-CN" altLang="en-US"/>
              <a:t>）公益事业捐赠票据是会计核算的原始凭证，包括电子和纸质两种形式</a:t>
            </a:r>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lnSpcReduction="10000"/>
          </a:bodyPr>
          <a:p>
            <a:pPr>
              <a:lnSpc>
                <a:spcPct val="100000"/>
              </a:lnSpc>
            </a:pPr>
            <a:r>
              <a:rPr lang="en-US" altLang="zh-CN"/>
              <a:t>3.</a:t>
            </a:r>
            <a:r>
              <a:rPr lang="zh-CN" altLang="en-US"/>
              <a:t>开具和使用</a:t>
            </a:r>
            <a:endParaRPr lang="zh-CN" altLang="en-US"/>
          </a:p>
          <a:p>
            <a:pPr>
              <a:lnSpc>
                <a:spcPct val="100000"/>
              </a:lnSpc>
            </a:pPr>
            <a:r>
              <a:rPr lang="zh-CN" altLang="en-US"/>
              <a:t>（</a:t>
            </a:r>
            <a:r>
              <a:rPr lang="en-US" altLang="zh-CN"/>
              <a:t>1</a:t>
            </a:r>
            <a:r>
              <a:rPr lang="zh-CN" altLang="en-US"/>
              <a:t>）公益事业捐赠票据可作为捐赠人对外捐赠并根据国家有关规定申请捐赠款项</a:t>
            </a:r>
            <a:r>
              <a:rPr lang="zh-CN" altLang="en-US">
                <a:solidFill>
                  <a:srgbClr val="FF0000"/>
                </a:solidFill>
              </a:rPr>
              <a:t>税前扣除的有效凭证</a:t>
            </a:r>
            <a:endParaRPr lang="zh-CN" altLang="en-US">
              <a:solidFill>
                <a:srgbClr val="FF0000"/>
              </a:solidFill>
            </a:endParaRPr>
          </a:p>
          <a:p>
            <a:pPr>
              <a:lnSpc>
                <a:spcPct val="100000"/>
              </a:lnSpc>
            </a:pPr>
            <a:r>
              <a:rPr lang="zh-CN" altLang="en-US"/>
              <a:t>（2）下列按照自愿和无偿原则依法接受捐赠的行为，应当开具公益事业捐赠票据：</a:t>
            </a:r>
            <a:endParaRPr lang="zh-CN" altLang="en-US"/>
          </a:p>
          <a:p>
            <a:pPr>
              <a:lnSpc>
                <a:spcPct val="100000"/>
              </a:lnSpc>
            </a:pPr>
            <a:r>
              <a:rPr lang="zh-CN" altLang="en-US">
                <a:latin typeface="Calibri" panose="020F0502020204030204" charset="0"/>
              </a:rPr>
              <a:t>①</a:t>
            </a:r>
            <a:r>
              <a:rPr lang="zh-CN" altLang="en-US"/>
              <a:t>县级以上人民政府及其部门在发生自然灾害时或者应捐赠人要求接受的捐赠</a:t>
            </a:r>
            <a:r>
              <a:rPr lang="en-US" altLang="zh-CN"/>
              <a:t> </a:t>
            </a:r>
            <a:endParaRPr lang="zh-CN" altLang="en-US"/>
          </a:p>
          <a:p>
            <a:pPr>
              <a:lnSpc>
                <a:spcPct val="100000"/>
              </a:lnSpc>
            </a:pPr>
            <a:r>
              <a:rPr lang="zh-CN" altLang="en-US">
                <a:latin typeface="Calibri" panose="020F0502020204030204" charset="0"/>
              </a:rPr>
              <a:t>②</a:t>
            </a:r>
            <a:r>
              <a:rPr lang="zh-CN" altLang="en-US"/>
              <a:t>公益性事业单位接受用于公益事业的捐赠</a:t>
            </a:r>
            <a:r>
              <a:rPr lang="en-US" altLang="zh-CN"/>
              <a:t> </a:t>
            </a:r>
            <a:endParaRPr lang="zh-CN" altLang="en-US"/>
          </a:p>
          <a:p>
            <a:pPr>
              <a:lnSpc>
                <a:spcPct val="100000"/>
              </a:lnSpc>
            </a:pPr>
            <a:r>
              <a:rPr lang="zh-CN" altLang="en-US">
                <a:latin typeface="Calibri" panose="020F0502020204030204" charset="0"/>
              </a:rPr>
              <a:t>③</a:t>
            </a:r>
            <a:r>
              <a:rPr lang="zh-CN" altLang="en-US"/>
              <a:t>公益性社会组织接受用于公益事业的捐赠</a:t>
            </a:r>
            <a:r>
              <a:rPr lang="en-US" altLang="zh-CN"/>
              <a:t> </a:t>
            </a:r>
            <a:endParaRPr lang="zh-CN" altLang="en-US"/>
          </a:p>
          <a:p>
            <a:pPr>
              <a:lnSpc>
                <a:spcPct val="100000"/>
              </a:lnSpc>
            </a:pPr>
            <a:r>
              <a:rPr lang="zh-CN" altLang="en-US">
                <a:latin typeface="Calibri" panose="020F0502020204030204" charset="0"/>
              </a:rPr>
              <a:t>④</a:t>
            </a:r>
            <a:r>
              <a:rPr lang="zh-CN" altLang="en-US"/>
              <a:t>财政部门认定的其他可以使用公益事业捐赠票据的行为</a:t>
            </a:r>
            <a:r>
              <a:rPr lang="en-US" altLang="zh-CN"/>
              <a:t> </a:t>
            </a:r>
            <a:endParaRPr lang="en-US" altLang="zh-CN"/>
          </a:p>
          <a:p>
            <a:pPr>
              <a:lnSpc>
                <a:spcPct val="100000"/>
              </a:lnSpc>
            </a:pPr>
            <a:r>
              <a:rPr lang="zh-CN" altLang="en-US"/>
              <a:t>（</a:t>
            </a:r>
            <a:r>
              <a:rPr lang="en-US" altLang="zh-CN"/>
              <a:t>3</a:t>
            </a:r>
            <a:r>
              <a:rPr lang="zh-CN" altLang="en-US"/>
              <a:t>）公益性单位接受应用于公益事业的捐赠财物时，应当向捐赠人开具公益事业捐赠票据</a:t>
            </a:r>
            <a:endParaRPr lang="zh-CN" altLang="en-US"/>
          </a:p>
          <a:p>
            <a:pPr>
              <a:lnSpc>
                <a:spcPct val="100000"/>
              </a:lnSpc>
            </a:pPr>
            <a:r>
              <a:rPr lang="zh-CN" altLang="en-US">
                <a:latin typeface="Calibri" panose="020F0502020204030204" charset="0"/>
              </a:rPr>
              <a:t>①</a:t>
            </a:r>
            <a:r>
              <a:rPr lang="zh-CN" altLang="en-US"/>
              <a:t>公益性单位接受货币（包括外币）捐赠时，应按实际收到的金额填开公益事业捐赠票据</a:t>
            </a:r>
            <a:r>
              <a:rPr lang="en-US" altLang="zh-CN"/>
              <a:t> </a:t>
            </a:r>
            <a:endParaRPr lang="zh-CN" altLang="en-US"/>
          </a:p>
          <a:p>
            <a:pPr>
              <a:lnSpc>
                <a:spcPct val="100000"/>
              </a:lnSpc>
            </a:pPr>
            <a:r>
              <a:rPr lang="zh-CN" altLang="en-US">
                <a:latin typeface="Calibri" panose="020F0502020204030204" charset="0"/>
              </a:rPr>
              <a:t>②</a:t>
            </a:r>
            <a:r>
              <a:rPr lang="zh-CN" altLang="en-US"/>
              <a:t>公益性单位接受非货币性捐赠时，应按其</a:t>
            </a:r>
            <a:r>
              <a:rPr lang="zh-CN" altLang="en-US">
                <a:solidFill>
                  <a:srgbClr val="FF0000"/>
                </a:solidFill>
              </a:rPr>
              <a:t>公允价值</a:t>
            </a:r>
            <a:r>
              <a:rPr lang="zh-CN" altLang="en-US"/>
              <a:t>填开公益事业捐赠票据</a:t>
            </a:r>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nSpc>
                <a:spcPct val="110000"/>
              </a:lnSpc>
            </a:pPr>
            <a:r>
              <a:rPr lang="zh-CN" altLang="en-US">
                <a:solidFill>
                  <a:srgbClr val="FF0000"/>
                </a:solidFill>
              </a:rPr>
              <a:t>四</a:t>
            </a:r>
            <a:r>
              <a:rPr lang="en-US" altLang="zh-CN">
                <a:solidFill>
                  <a:srgbClr val="FF0000"/>
                </a:solidFill>
              </a:rPr>
              <a:t>.“</a:t>
            </a:r>
            <a:r>
              <a:rPr lang="zh-CN" altLang="en-US">
                <a:solidFill>
                  <a:srgbClr val="FF0000"/>
                </a:solidFill>
              </a:rPr>
              <a:t>虚开增值税专用发票或者虚开用于骗取出口退税、抵扣税款的其他发票</a:t>
            </a:r>
            <a:r>
              <a:rPr lang="en-US" altLang="zh-CN">
                <a:solidFill>
                  <a:srgbClr val="FF0000"/>
                </a:solidFill>
              </a:rPr>
              <a:t>”</a:t>
            </a:r>
            <a:r>
              <a:rPr lang="zh-CN" altLang="en-US">
                <a:solidFill>
                  <a:srgbClr val="FF0000"/>
                </a:solidFill>
              </a:rPr>
              <a:t>司法解释</a:t>
            </a:r>
            <a:endParaRPr lang="zh-CN" altLang="en-US">
              <a:solidFill>
                <a:srgbClr val="FF0000"/>
              </a:solidFill>
            </a:endParaRPr>
          </a:p>
          <a:p>
            <a:pPr>
              <a:lnSpc>
                <a:spcPct val="110000"/>
              </a:lnSpc>
            </a:pPr>
            <a:r>
              <a:rPr lang="zh-CN" altLang="en-US">
                <a:solidFill>
                  <a:srgbClr val="00B0F0"/>
                </a:solidFill>
              </a:rPr>
              <a:t>（一）相关政策</a:t>
            </a:r>
            <a:endParaRPr lang="zh-CN" altLang="en-US">
              <a:solidFill>
                <a:srgbClr val="00B0F0"/>
              </a:solidFill>
            </a:endParaRPr>
          </a:p>
          <a:p>
            <a:pPr>
              <a:lnSpc>
                <a:spcPct val="110000"/>
              </a:lnSpc>
            </a:pPr>
            <a:r>
              <a:rPr lang="en-US" altLang="zh-CN">
                <a:solidFill>
                  <a:schemeClr val="tx1"/>
                </a:solidFill>
              </a:rPr>
              <a:t>1.</a:t>
            </a:r>
            <a:r>
              <a:rPr lang="zh-CN" altLang="en-US">
                <a:solidFill>
                  <a:schemeClr val="tx1"/>
                </a:solidFill>
              </a:rPr>
              <a:t>《刑法》第二百零五条</a:t>
            </a:r>
            <a:endParaRPr lang="zh-CN" altLang="en-US">
              <a:solidFill>
                <a:schemeClr val="tx1"/>
              </a:solidFill>
            </a:endParaRPr>
          </a:p>
          <a:p>
            <a:pPr>
              <a:lnSpc>
                <a:spcPct val="110000"/>
              </a:lnSpc>
            </a:pPr>
            <a:r>
              <a:rPr lang="en-US" altLang="zh-CN">
                <a:solidFill>
                  <a:schemeClr val="tx1"/>
                </a:solidFill>
              </a:rPr>
              <a:t>2.</a:t>
            </a:r>
            <a:r>
              <a:rPr lang="zh-CN" altLang="en-US">
                <a:solidFill>
                  <a:schemeClr val="tx1"/>
                </a:solidFill>
              </a:rPr>
              <a:t>最高人民法院最高人民检察院关于办理危害税收征管刑事案件适用法律若干问题的解释（法释〔</a:t>
            </a:r>
            <a:r>
              <a:rPr lang="en-US" altLang="zh-CN">
                <a:solidFill>
                  <a:schemeClr val="tx1"/>
                </a:solidFill>
              </a:rPr>
              <a:t>2024</a:t>
            </a:r>
            <a:r>
              <a:rPr lang="zh-CN" altLang="en-US">
                <a:solidFill>
                  <a:schemeClr val="tx1"/>
                </a:solidFill>
              </a:rPr>
              <a:t>〕</a:t>
            </a:r>
            <a:r>
              <a:rPr lang="en-US" altLang="zh-CN">
                <a:solidFill>
                  <a:schemeClr val="tx1"/>
                </a:solidFill>
              </a:rPr>
              <a:t>4</a:t>
            </a:r>
            <a:r>
              <a:rPr lang="zh-CN" altLang="en-US">
                <a:solidFill>
                  <a:schemeClr val="tx1"/>
                </a:solidFill>
              </a:rPr>
              <a:t>号）第十条</a:t>
            </a:r>
            <a:r>
              <a:rPr lang="en-US" altLang="zh-CN">
                <a:solidFill>
                  <a:schemeClr val="tx1"/>
                </a:solidFill>
              </a:rPr>
              <a:t>-</a:t>
            </a:r>
            <a:r>
              <a:rPr lang="zh-CN" altLang="en-US">
                <a:solidFill>
                  <a:schemeClr val="tx1"/>
                </a:solidFill>
              </a:rPr>
              <a:t>第十三条</a:t>
            </a:r>
            <a:endParaRPr lang="zh-CN" altLang="en-US">
              <a:solidFill>
                <a:srgbClr val="00B0F0"/>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00B0F0"/>
                </a:solidFill>
                <a:sym typeface="+mn-ea"/>
              </a:rPr>
              <a:t>（二）刑法规定</a:t>
            </a:r>
            <a:endParaRPr lang="zh-CN" altLang="en-US">
              <a:solidFill>
                <a:srgbClr val="00B0F0"/>
              </a:solidFill>
              <a:sym typeface="+mn-ea"/>
            </a:endParaRPr>
          </a:p>
          <a:p>
            <a:r>
              <a:rPr lang="zh-CN" altLang="en-US">
                <a:solidFill>
                  <a:schemeClr val="tx1"/>
                </a:solidFill>
              </a:rPr>
              <a:t>《刑法》第二百零五条</a:t>
            </a:r>
            <a:r>
              <a:rPr lang="en-US" altLang="zh-CN">
                <a:solidFill>
                  <a:schemeClr val="tx1"/>
                </a:solidFill>
              </a:rPr>
              <a:t> </a:t>
            </a:r>
            <a:r>
              <a:rPr lang="zh-CN" altLang="en-US">
                <a:solidFill>
                  <a:srgbClr val="FF0000"/>
                </a:solidFill>
              </a:rPr>
              <a:t>虚开</a:t>
            </a:r>
            <a:r>
              <a:rPr lang="zh-CN" altLang="en-US">
                <a:solidFill>
                  <a:schemeClr val="tx1"/>
                </a:solidFill>
              </a:rPr>
              <a:t>增值税专用发票或者虚开用于骗取出口退税、抵扣税款的其他发票的，处三年以下有期徒刑或者拘役，并处二万元以上二十万元以下罚金；虚开的税款数额</a:t>
            </a:r>
            <a:r>
              <a:rPr lang="zh-CN" altLang="en-US">
                <a:solidFill>
                  <a:srgbClr val="FF0000"/>
                </a:solidFill>
              </a:rPr>
              <a:t>较大</a:t>
            </a:r>
            <a:r>
              <a:rPr lang="zh-CN" altLang="en-US">
                <a:solidFill>
                  <a:schemeClr val="tx1"/>
                </a:solidFill>
              </a:rPr>
              <a:t>或者有其他</a:t>
            </a:r>
            <a:r>
              <a:rPr lang="zh-CN" altLang="en-US">
                <a:solidFill>
                  <a:srgbClr val="FF0000"/>
                </a:solidFill>
              </a:rPr>
              <a:t>严重</a:t>
            </a:r>
            <a:r>
              <a:rPr lang="zh-CN" altLang="en-US">
                <a:solidFill>
                  <a:schemeClr val="tx1"/>
                </a:solidFill>
              </a:rPr>
              <a:t>情节</a:t>
            </a:r>
            <a:r>
              <a:rPr lang="en-US" altLang="zh-CN">
                <a:solidFill>
                  <a:schemeClr val="tx1"/>
                </a:solidFill>
              </a:rPr>
              <a:t> </a:t>
            </a:r>
            <a:r>
              <a:rPr lang="zh-CN" altLang="en-US">
                <a:solidFill>
                  <a:schemeClr val="tx1"/>
                </a:solidFill>
              </a:rPr>
              <a:t>的，处三年以上十年以下有期徒刑，并处五万元以上五十万元以下罚金；虚开的税款数额</a:t>
            </a:r>
            <a:r>
              <a:rPr lang="zh-CN" altLang="en-US">
                <a:solidFill>
                  <a:srgbClr val="FF0000"/>
                </a:solidFill>
              </a:rPr>
              <a:t>巨大</a:t>
            </a:r>
            <a:r>
              <a:rPr lang="zh-CN" altLang="en-US">
                <a:solidFill>
                  <a:schemeClr val="tx1"/>
                </a:solidFill>
              </a:rPr>
              <a:t>或者有其他</a:t>
            </a:r>
            <a:r>
              <a:rPr lang="zh-CN" altLang="en-US">
                <a:solidFill>
                  <a:srgbClr val="FF0000"/>
                </a:solidFill>
              </a:rPr>
              <a:t>特别</a:t>
            </a:r>
            <a:r>
              <a:rPr lang="zh-CN" altLang="en-US">
                <a:solidFill>
                  <a:schemeClr val="tx1"/>
                </a:solidFill>
              </a:rPr>
              <a:t>严重情节的，处十年以上有期徒刑或者无期徒刑，并处五万元以上五十万元以下罚金或者没收财产</a:t>
            </a:r>
            <a:r>
              <a:rPr lang="en-US" altLang="zh-CN">
                <a:solidFill>
                  <a:schemeClr val="tx1"/>
                </a:solidFill>
              </a:rPr>
              <a:t> </a:t>
            </a:r>
            <a:endParaRPr lang="en-US" altLang="zh-CN">
              <a:solidFill>
                <a:schemeClr val="tx1"/>
              </a:solidFill>
            </a:endParaRPr>
          </a:p>
          <a:p>
            <a:r>
              <a:rPr lang="zh-CN" altLang="en-US">
                <a:solidFill>
                  <a:schemeClr val="tx1"/>
                </a:solidFill>
              </a:rPr>
              <a:t>单位犯本条规定之罪的，对单位判处罚金，并对其直接负责的主管人员和其他直接责任人员，处三年以下有期徒刑或者拘役；虚开的税款数额较大或者有其他严重情节的，处三年以上十年以下有期徒刑；虚开的税款数额巨大或者有其他特别严重情节的，处十年以上有期徒刑或者无期徒刑</a:t>
            </a:r>
            <a:endParaRPr lang="en-US" altLang="zh-CN">
              <a:solidFill>
                <a:schemeClr val="tx1"/>
              </a:solidFill>
            </a:endParaRPr>
          </a:p>
          <a:p>
            <a:r>
              <a:rPr lang="zh-CN" altLang="en-US">
                <a:solidFill>
                  <a:schemeClr val="tx1"/>
                </a:solidFill>
              </a:rPr>
              <a:t>虚开增值税专用发票或者虚开用于骗取出口退税、抵扣税款的其他发票，是指有为他人虚开、为自己虚开、让他人为自己虚开、介绍他人虚开行为之一的</a:t>
            </a:r>
            <a:endParaRPr lang="zh-CN" altLang="en-US">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增值税方面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a:xfrm>
            <a:off x="461298" y="553027"/>
            <a:ext cx="11270673" cy="6028748"/>
          </a:xfrm>
        </p:spPr>
        <p:txBody>
          <a:bodyPr>
            <a:noAutofit/>
          </a:bodyPr>
          <a:p>
            <a:pPr fontAlgn="auto">
              <a:lnSpc>
                <a:spcPct val="80000"/>
              </a:lnSpc>
            </a:pPr>
            <a:r>
              <a:rPr lang="en-US" altLang="zh-CN"/>
              <a:t>3.</a:t>
            </a:r>
            <a:r>
              <a:rPr lang="zh-CN" altLang="en-US"/>
              <a:t>有效期内变动</a:t>
            </a:r>
            <a:endParaRPr lang="zh-CN" altLang="en-US"/>
          </a:p>
          <a:p>
            <a:pPr fontAlgn="auto">
              <a:lnSpc>
                <a:spcPct val="80000"/>
              </a:lnSpc>
            </a:pPr>
            <a:r>
              <a:rPr lang="zh-CN" altLang="en-US"/>
              <a:t>（</a:t>
            </a:r>
            <a:r>
              <a:rPr lang="en-US" altLang="zh-CN"/>
              <a:t>1</a:t>
            </a:r>
            <a:r>
              <a:rPr lang="zh-CN" altLang="en-US"/>
              <a:t>）集成电路企业和</a:t>
            </a:r>
            <a:r>
              <a:rPr lang="zh-CN" altLang="en-US">
                <a:sym typeface="+mn-ea"/>
              </a:rPr>
              <a:t>工业母机企业</a:t>
            </a:r>
            <a:r>
              <a:rPr lang="en-US" altLang="zh-CN">
                <a:sym typeface="+mn-ea"/>
              </a:rPr>
              <a:t> </a:t>
            </a:r>
            <a:endParaRPr lang="zh-CN" altLang="en-US"/>
          </a:p>
          <a:p>
            <a:pPr fontAlgn="auto">
              <a:lnSpc>
                <a:spcPct val="80000"/>
              </a:lnSpc>
            </a:pPr>
            <a:r>
              <a:rPr lang="zh-CN" altLang="en-US">
                <a:latin typeface="Calibri" panose="020F0502020204030204" charset="0"/>
              </a:rPr>
              <a:t>①</a:t>
            </a:r>
            <a:r>
              <a:rPr lang="zh-CN" altLang="en-US"/>
              <a:t>清单有效期内，如企业发生更名、分立、合并、重组以及主营业务重大变化等情况，应于完成变更登记之日起</a:t>
            </a:r>
            <a:r>
              <a:rPr lang="en-US" altLang="zh-CN"/>
              <a:t>45</a:t>
            </a:r>
            <a:r>
              <a:rPr lang="zh-CN" altLang="en-US"/>
              <a:t>日内</a:t>
            </a:r>
            <a:r>
              <a:rPr lang="zh-CN" altLang="en-US">
                <a:solidFill>
                  <a:srgbClr val="FF0000"/>
                </a:solidFill>
              </a:rPr>
              <a:t>向省级</a:t>
            </a:r>
            <a:r>
              <a:rPr lang="zh-CN" altLang="en-US"/>
              <a:t>工业和信息化主管部门</a:t>
            </a:r>
            <a:r>
              <a:rPr lang="zh-CN" altLang="en-US">
                <a:solidFill>
                  <a:srgbClr val="FF0000"/>
                </a:solidFill>
              </a:rPr>
              <a:t>报告</a:t>
            </a:r>
            <a:endParaRPr lang="zh-CN" altLang="en-US"/>
          </a:p>
          <a:p>
            <a:pPr fontAlgn="auto">
              <a:lnSpc>
                <a:spcPct val="80000"/>
              </a:lnSpc>
            </a:pPr>
            <a:r>
              <a:rPr lang="zh-CN" altLang="en-US">
                <a:latin typeface="Calibri" panose="020F0502020204030204" charset="0"/>
              </a:rPr>
              <a:t>②</a:t>
            </a:r>
            <a:r>
              <a:rPr lang="zh-CN" altLang="en-US"/>
              <a:t>省级工业和信息化主管部门于企业完成变更登记之日起</a:t>
            </a:r>
            <a:r>
              <a:rPr lang="en-US" altLang="zh-CN"/>
              <a:t>60</a:t>
            </a:r>
            <a:r>
              <a:rPr lang="zh-CN" altLang="en-US"/>
              <a:t>日内，将核实后的企业重大变化情况表和相关材料报送工业和信息化部，工业和信息化部、（国家发展改革委）会同相关部门确定发生变更情形后</a:t>
            </a:r>
            <a:r>
              <a:rPr lang="zh-CN" altLang="en-US">
                <a:solidFill>
                  <a:srgbClr val="FF0000"/>
                </a:solidFill>
              </a:rPr>
              <a:t>是否继续</a:t>
            </a:r>
            <a:r>
              <a:rPr lang="zh-CN" altLang="en-US"/>
              <a:t>符合享受优惠政策的企业条件</a:t>
            </a:r>
            <a:endParaRPr lang="zh-CN" altLang="en-US"/>
          </a:p>
          <a:p>
            <a:pPr fontAlgn="auto">
              <a:lnSpc>
                <a:spcPct val="80000"/>
              </a:lnSpc>
            </a:pPr>
            <a:r>
              <a:rPr lang="zh-CN" altLang="en-US">
                <a:latin typeface="Calibri" panose="020F0502020204030204" charset="0"/>
              </a:rPr>
              <a:t>③</a:t>
            </a:r>
            <a:r>
              <a:rPr lang="zh-CN" altLang="en-US"/>
              <a:t>企业</a:t>
            </a:r>
            <a:r>
              <a:rPr lang="zh-CN" altLang="en-US">
                <a:solidFill>
                  <a:srgbClr val="FF0000"/>
                </a:solidFill>
              </a:rPr>
              <a:t>超过本条前述时间</a:t>
            </a:r>
            <a:r>
              <a:rPr lang="zh-CN" altLang="en-US"/>
              <a:t>报送变更情况说明的，地方工业和信息化部门不予受理，该企业自变更登记之日起停止享受</a:t>
            </a:r>
            <a:r>
              <a:rPr lang="en-US" altLang="zh-CN"/>
              <a:t>2024</a:t>
            </a:r>
            <a:r>
              <a:rPr lang="zh-CN" altLang="en-US"/>
              <a:t>年度相关政策</a:t>
            </a:r>
            <a:r>
              <a:rPr lang="en-US" altLang="zh-CN"/>
              <a:t> </a:t>
            </a:r>
            <a:endParaRPr lang="en-US" altLang="zh-CN"/>
          </a:p>
          <a:p>
            <a:pPr fontAlgn="auto">
              <a:lnSpc>
                <a:spcPct val="80000"/>
              </a:lnSpc>
            </a:pPr>
            <a:r>
              <a:rPr lang="zh-CN" altLang="en-US"/>
              <a:t>（</a:t>
            </a:r>
            <a:r>
              <a:rPr lang="en-US" altLang="zh-CN"/>
              <a:t>2</a:t>
            </a:r>
            <a:r>
              <a:rPr lang="zh-CN" altLang="en-US"/>
              <a:t>）先进制造业企业</a:t>
            </a:r>
            <a:endParaRPr lang="zh-CN" altLang="en-US"/>
          </a:p>
          <a:p>
            <a:pPr fontAlgn="auto">
              <a:lnSpc>
                <a:spcPct val="80000"/>
              </a:lnSpc>
            </a:pPr>
            <a:r>
              <a:rPr lang="zh-CN" altLang="en-US">
                <a:latin typeface="Calibri" panose="020F0502020204030204" charset="0"/>
              </a:rPr>
              <a:t>①</a:t>
            </a:r>
            <a:r>
              <a:rPr lang="zh-CN" altLang="en-US"/>
              <a:t>企业发生更名、整体迁移或与认定条件有关重大变化的，应根据国科发火〔</a:t>
            </a:r>
            <a:r>
              <a:rPr lang="en-US" altLang="zh-CN"/>
              <a:t>2016</a:t>
            </a:r>
            <a:r>
              <a:rPr lang="zh-CN" altLang="en-US"/>
              <a:t>〕</a:t>
            </a:r>
            <a:r>
              <a:rPr lang="en-US" altLang="zh-CN"/>
              <a:t>32</a:t>
            </a:r>
            <a:r>
              <a:rPr lang="zh-CN" altLang="en-US"/>
              <a:t>号文件相关要求向所在地区高新技术企业认定管理机构报告相关情况并办理手续，并在高新技术企业认定管理工作网完成相关信息变更后</a:t>
            </a:r>
            <a:r>
              <a:rPr lang="zh-CN" altLang="en-US">
                <a:solidFill>
                  <a:srgbClr val="FF0000"/>
                </a:solidFill>
              </a:rPr>
              <a:t>再申请</a:t>
            </a:r>
            <a:r>
              <a:rPr lang="zh-CN" altLang="en-US"/>
              <a:t>享受政策，同时向省（级）工业和信息化主管部门说明情况并提供相关证明材料，</a:t>
            </a:r>
            <a:endParaRPr lang="zh-CN" altLang="en-US"/>
          </a:p>
          <a:p>
            <a:pPr fontAlgn="auto">
              <a:lnSpc>
                <a:spcPct val="80000"/>
              </a:lnSpc>
            </a:pPr>
            <a:r>
              <a:rPr lang="zh-CN" altLang="en-US">
                <a:latin typeface="Calibri" panose="020F0502020204030204" charset="0"/>
              </a:rPr>
              <a:t>②</a:t>
            </a:r>
            <a:r>
              <a:rPr lang="zh-CN" altLang="en-US"/>
              <a:t>由省（级）工业和信息化主管部门会同同级科技、财政、税务部门确定企业发生变更情形后是否符合继续享受政策的条件</a:t>
            </a:r>
            <a:endParaRPr lang="zh-CN" altLang="en-US"/>
          </a:p>
          <a:p>
            <a:pPr fontAlgn="auto">
              <a:lnSpc>
                <a:spcPct val="80000"/>
              </a:lnSpc>
            </a:pPr>
            <a:r>
              <a:rPr lang="zh-CN" altLang="en-US">
                <a:latin typeface="Calibri" panose="020F0502020204030204" charset="0"/>
              </a:rPr>
              <a:t>③</a:t>
            </a:r>
            <a:r>
              <a:rPr lang="zh-CN" altLang="en-US"/>
              <a:t>完成整体迁移的企业，在迁入地</a:t>
            </a:r>
            <a:r>
              <a:rPr lang="zh-CN" altLang="en-US">
                <a:solidFill>
                  <a:srgbClr val="FF0000"/>
                </a:solidFill>
              </a:rPr>
              <a:t>重新申报</a:t>
            </a:r>
            <a:r>
              <a:rPr lang="zh-CN" altLang="en-US"/>
              <a:t>享受政策</a:t>
            </a:r>
            <a:r>
              <a:rPr lang="en-US" altLang="zh-CN"/>
              <a:t> </a:t>
            </a:r>
            <a:endParaRPr lang="zh-CN" alt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00B0F0"/>
                </a:solidFill>
              </a:rPr>
              <a:t>（三）司法解释</a:t>
            </a:r>
            <a:endParaRPr lang="zh-CN" altLang="en-US">
              <a:solidFill>
                <a:srgbClr val="00B0F0"/>
              </a:solidFill>
            </a:endParaRPr>
          </a:p>
          <a:p>
            <a:r>
              <a:rPr lang="en-US" altLang="zh-CN">
                <a:solidFill>
                  <a:schemeClr val="tx1"/>
                </a:solidFill>
              </a:rPr>
              <a:t>1.</a:t>
            </a:r>
            <a:r>
              <a:rPr lang="zh-CN" altLang="en-US">
                <a:solidFill>
                  <a:schemeClr val="tx1"/>
                </a:solidFill>
              </a:rPr>
              <a:t>虚开增值税专用发票或者虚开用于骗取出口退税、抵扣税款的其他发票</a:t>
            </a:r>
            <a:endParaRPr lang="zh-CN" altLang="en-US">
              <a:solidFill>
                <a:schemeClr val="tx1"/>
              </a:solidFill>
            </a:endParaRPr>
          </a:p>
          <a:p>
            <a:r>
              <a:rPr lang="zh-CN" altLang="en-US">
                <a:solidFill>
                  <a:schemeClr val="tx1"/>
                </a:solidFill>
                <a:latin typeface="Calibri" panose="020F0502020204030204" charset="0"/>
              </a:rPr>
              <a:t>①</a:t>
            </a:r>
            <a:r>
              <a:rPr lang="zh-CN" altLang="en-US">
                <a:solidFill>
                  <a:schemeClr val="tx1"/>
                </a:solidFill>
              </a:rPr>
              <a:t>没有实际业务，开具增值税专用发票、用于骗取出口退税、抵扣税款的其他发票的</a:t>
            </a:r>
            <a:endParaRPr lang="zh-CN" altLang="en-US">
              <a:solidFill>
                <a:schemeClr val="tx1"/>
              </a:solidFill>
            </a:endParaRPr>
          </a:p>
          <a:p>
            <a:r>
              <a:rPr lang="zh-CN" altLang="en-US">
                <a:solidFill>
                  <a:schemeClr val="tx1"/>
                </a:solidFill>
                <a:latin typeface="Calibri" panose="020F0502020204030204" charset="0"/>
              </a:rPr>
              <a:t>②</a:t>
            </a:r>
            <a:r>
              <a:rPr lang="zh-CN" altLang="en-US">
                <a:solidFill>
                  <a:schemeClr val="tx1"/>
                </a:solidFill>
              </a:rPr>
              <a:t>有实际应抵扣业务，但开具超过实际应抵扣业务对应税款的增值税专用发票、用于骗取出口退税、抵扣税款的其他发票的</a:t>
            </a:r>
            <a:endParaRPr lang="zh-CN" altLang="en-US">
              <a:solidFill>
                <a:schemeClr val="tx1"/>
              </a:solidFill>
            </a:endParaRPr>
          </a:p>
          <a:p>
            <a:r>
              <a:rPr lang="zh-CN" altLang="en-US">
                <a:solidFill>
                  <a:schemeClr val="tx1"/>
                </a:solidFill>
                <a:latin typeface="Calibri" panose="020F0502020204030204" charset="0"/>
              </a:rPr>
              <a:t>③</a:t>
            </a:r>
            <a:r>
              <a:rPr lang="zh-CN" altLang="en-US">
                <a:solidFill>
                  <a:schemeClr val="tx1"/>
                </a:solidFill>
              </a:rPr>
              <a:t>对依法不能抵扣税款的业务，通过虚构交易主体开具增值税专用发票、用于骗取出口退税、抵扣税款的其他发票的</a:t>
            </a:r>
            <a:endParaRPr lang="zh-CN" altLang="en-US">
              <a:solidFill>
                <a:schemeClr val="tx1"/>
              </a:solidFill>
            </a:endParaRPr>
          </a:p>
          <a:p>
            <a:r>
              <a:rPr lang="zh-CN" altLang="en-US">
                <a:solidFill>
                  <a:schemeClr val="tx1"/>
                </a:solidFill>
                <a:latin typeface="Calibri" panose="020F0502020204030204" charset="0"/>
              </a:rPr>
              <a:t>④</a:t>
            </a:r>
            <a:r>
              <a:rPr lang="zh-CN" altLang="en-US">
                <a:solidFill>
                  <a:schemeClr val="tx1"/>
                </a:solidFill>
              </a:rPr>
              <a:t>非法篡改增值税专用发票或者用于骗取出口退税、抵扣税款的其他发票相关电子信息的</a:t>
            </a:r>
            <a:endParaRPr lang="zh-CN" altLang="en-US">
              <a:solidFill>
                <a:schemeClr val="tx1"/>
              </a:solidFill>
            </a:endParaRPr>
          </a:p>
          <a:p>
            <a:r>
              <a:rPr lang="zh-CN" altLang="en-US">
                <a:solidFill>
                  <a:schemeClr val="tx1"/>
                </a:solidFill>
                <a:latin typeface="Calibri" panose="020F0502020204030204" charset="0"/>
              </a:rPr>
              <a:t>⑤</a:t>
            </a:r>
            <a:r>
              <a:rPr lang="zh-CN" altLang="en-US">
                <a:solidFill>
                  <a:schemeClr val="tx1"/>
                </a:solidFill>
              </a:rPr>
              <a:t>违反规定以其他手段虚开的</a:t>
            </a:r>
            <a:endParaRPr lang="zh-CN" altLang="en-US">
              <a:solidFill>
                <a:schemeClr val="tx1"/>
              </a:solidFill>
            </a:endParaRPr>
          </a:p>
          <a:p>
            <a:r>
              <a:rPr lang="zh-CN" altLang="en-US">
                <a:solidFill>
                  <a:schemeClr val="tx1"/>
                </a:solidFill>
              </a:rPr>
              <a:t>为虚增业绩、融资、贷款等不以骗抵税款为目的，没有因抵扣造成税款被骗损失的，不以本罪论处，构成其他犯罪的，依法以其他犯罪追究刑事责任</a:t>
            </a:r>
            <a:endParaRPr lang="zh-CN" altLang="en-US">
              <a:solidFill>
                <a:schemeClr val="tx1"/>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ltLang="zh-CN"/>
              <a:t>2.</a:t>
            </a:r>
            <a:r>
              <a:rPr lang="zh-CN" altLang="en-US"/>
              <a:t>数额认定</a:t>
            </a:r>
            <a:endParaRPr lang="zh-CN" altLang="en-US"/>
          </a:p>
          <a:p>
            <a:r>
              <a:rPr lang="zh-CN" altLang="en-US"/>
              <a:t>虚开增值税专用发票、用于骗取出口退税、抵扣税款的其他发票，税款数额在十万元以上的，应当依照刑法第二百零五条的规定定罪处罚；虚开税款数额在五十万元以上、五百万元以上的，应当分别认定为刑法第二百零五条第一款规定的</a:t>
            </a:r>
            <a:r>
              <a:rPr lang="en-US" altLang="zh-CN"/>
              <a:t>“</a:t>
            </a:r>
            <a:r>
              <a:rPr lang="zh-CN" altLang="en-US"/>
              <a:t>数额较大</a:t>
            </a:r>
            <a:r>
              <a:rPr lang="en-US" altLang="zh-CN"/>
              <a:t>”“</a:t>
            </a:r>
            <a:r>
              <a:rPr lang="zh-CN" altLang="en-US"/>
              <a:t>数额巨大</a:t>
            </a:r>
            <a:r>
              <a:rPr lang="en-US" altLang="zh-CN"/>
              <a:t>”</a:t>
            </a:r>
            <a:endParaRPr lang="en-US" altLang="zh-CN"/>
          </a:p>
          <a:p>
            <a:r>
              <a:rPr lang="en-US" altLang="zh-CN"/>
              <a:t>3.</a:t>
            </a:r>
            <a:r>
              <a:rPr lang="zh-CN" altLang="en-US"/>
              <a:t>其他严重情节</a:t>
            </a:r>
            <a:endParaRPr lang="zh-CN" altLang="en-US"/>
          </a:p>
          <a:p>
            <a:r>
              <a:rPr lang="zh-CN" altLang="en-US"/>
              <a:t>具有下列情形之一的，应当认定为刑法第二百零五条第一款规定的</a:t>
            </a:r>
            <a:r>
              <a:rPr lang="en-US" altLang="zh-CN"/>
              <a:t>“</a:t>
            </a:r>
            <a:r>
              <a:rPr lang="zh-CN" altLang="en-US"/>
              <a:t>其他严重情节</a:t>
            </a:r>
            <a:r>
              <a:rPr lang="en-US" altLang="zh-CN"/>
              <a:t>”</a:t>
            </a:r>
            <a:r>
              <a:rPr lang="zh-CN" altLang="en-US"/>
              <a:t>：</a:t>
            </a:r>
            <a:endParaRPr lang="zh-CN" altLang="en-US"/>
          </a:p>
          <a:p>
            <a:r>
              <a:rPr lang="zh-CN" altLang="en-US"/>
              <a:t>（</a:t>
            </a:r>
            <a:r>
              <a:rPr lang="en-US" altLang="zh-CN"/>
              <a:t>1</a:t>
            </a:r>
            <a:r>
              <a:rPr lang="zh-CN" altLang="en-US"/>
              <a:t>）在提起公诉前，无法追回的税款数额达到三十万元以上的</a:t>
            </a:r>
            <a:r>
              <a:rPr lang="en-US" altLang="zh-CN"/>
              <a:t> </a:t>
            </a:r>
            <a:endParaRPr lang="zh-CN" altLang="en-US"/>
          </a:p>
          <a:p>
            <a:r>
              <a:rPr lang="zh-CN" altLang="en-US"/>
              <a:t>（</a:t>
            </a:r>
            <a:r>
              <a:rPr lang="en-US" altLang="zh-CN"/>
              <a:t>2</a:t>
            </a:r>
            <a:r>
              <a:rPr lang="zh-CN" altLang="en-US"/>
              <a:t>）五年内因虚开发票受过刑事处罚或者二次以上行政处罚，又虚开增值税专用发票或者虚开用于骗取出口退税、抵扣税款的其他发票，虚开税款数额在三十万元以上的</a:t>
            </a:r>
            <a:r>
              <a:rPr lang="en-US" altLang="zh-CN"/>
              <a:t> </a:t>
            </a:r>
            <a:endParaRPr lang="zh-CN" altLang="en-US"/>
          </a:p>
          <a:p>
            <a:r>
              <a:rPr lang="zh-CN" altLang="en-US"/>
              <a:t>（</a:t>
            </a:r>
            <a:r>
              <a:rPr lang="en-US" altLang="zh-CN"/>
              <a:t>3</a:t>
            </a:r>
            <a:r>
              <a:rPr lang="zh-CN" altLang="en-US"/>
              <a:t>）其他情节严重的情形。</a:t>
            </a:r>
            <a:endParaRPr lang="zh-CN"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ltLang="zh-CN"/>
              <a:t>4.</a:t>
            </a:r>
            <a:r>
              <a:rPr lang="zh-CN" altLang="en-US">
                <a:sym typeface="+mn-ea"/>
              </a:rPr>
              <a:t>其他特别严重情节</a:t>
            </a:r>
            <a:endParaRPr lang="en-US" altLang="zh-CN"/>
          </a:p>
          <a:p>
            <a:r>
              <a:rPr lang="zh-CN" altLang="en-US"/>
              <a:t>具有下列情形之一的，应当认定为刑法第二百零五条第一款规定的</a:t>
            </a:r>
            <a:r>
              <a:rPr lang="en-US" altLang="zh-CN"/>
              <a:t>“</a:t>
            </a:r>
            <a:r>
              <a:rPr lang="zh-CN" altLang="en-US"/>
              <a:t>其他特别严重情节</a:t>
            </a:r>
            <a:r>
              <a:rPr lang="en-US" altLang="zh-CN"/>
              <a:t>”</a:t>
            </a:r>
            <a:r>
              <a:rPr lang="zh-CN" altLang="en-US"/>
              <a:t>：</a:t>
            </a:r>
            <a:endParaRPr lang="zh-CN" altLang="en-US"/>
          </a:p>
          <a:p>
            <a:r>
              <a:rPr lang="zh-CN" altLang="en-US"/>
              <a:t>（</a:t>
            </a:r>
            <a:r>
              <a:rPr lang="en-US" altLang="zh-CN"/>
              <a:t>1</a:t>
            </a:r>
            <a:r>
              <a:rPr lang="zh-CN" altLang="en-US"/>
              <a:t>）在提起公诉前，无法追回的税款数额达到三百万元以上的</a:t>
            </a:r>
            <a:r>
              <a:rPr lang="en-US" altLang="zh-CN"/>
              <a:t> </a:t>
            </a:r>
            <a:endParaRPr lang="zh-CN" altLang="en-US"/>
          </a:p>
          <a:p>
            <a:r>
              <a:rPr lang="zh-CN" altLang="en-US"/>
              <a:t>（</a:t>
            </a:r>
            <a:r>
              <a:rPr lang="en-US" altLang="zh-CN"/>
              <a:t>2</a:t>
            </a:r>
            <a:r>
              <a:rPr lang="zh-CN" altLang="en-US"/>
              <a:t>）五年内因虚开发票受过刑事处罚或者二次以上行政处罚，又虚开增值税专用发票或者虚开用于骗取出口退税、抵扣税款的其他发票，虚开税款数额在三百万元以上的</a:t>
            </a:r>
            <a:r>
              <a:rPr lang="en-US" altLang="zh-CN"/>
              <a:t> </a:t>
            </a:r>
            <a:endParaRPr lang="zh-CN" altLang="en-US"/>
          </a:p>
          <a:p>
            <a:r>
              <a:rPr lang="zh-CN" altLang="en-US"/>
              <a:t>（</a:t>
            </a:r>
            <a:r>
              <a:rPr lang="en-US" altLang="zh-CN"/>
              <a:t>3</a:t>
            </a:r>
            <a:r>
              <a:rPr lang="zh-CN" altLang="en-US"/>
              <a:t>）其他情节特别严重的情形。</a:t>
            </a:r>
            <a:endParaRPr lang="zh-CN" altLang="en-US"/>
          </a:p>
          <a:p>
            <a:r>
              <a:rPr lang="zh-CN" altLang="en-US"/>
              <a:t>以同一购销业务名义，既虚开进项增值税专用发票、用于骗取出口退税、抵扣税款的其他发票，又虚开销项的，以其中较大的数额计算</a:t>
            </a:r>
            <a:r>
              <a:rPr lang="en-US" altLang="zh-CN"/>
              <a:t> </a:t>
            </a:r>
            <a:endParaRPr lang="zh-CN" altLang="en-US"/>
          </a:p>
          <a:p>
            <a:r>
              <a:rPr lang="zh-CN" altLang="en-US"/>
              <a:t>以伪造的增值税专用发票进行虚开，达到本条规定标准的，应当以虚开增值税专用发票罪追究刑事责任</a:t>
            </a:r>
            <a:r>
              <a:rPr lang="en-US" altLang="zh-CN"/>
              <a:t> </a:t>
            </a:r>
            <a:endParaRPr lang="en-US" altLang="zh-CN"/>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en-US" altLang="zh-CN"/>
              <a:t>5.</a:t>
            </a:r>
            <a:r>
              <a:rPr lang="zh-CN" altLang="en-US"/>
              <a:t>其他发票</a:t>
            </a:r>
            <a:endParaRPr lang="zh-CN" altLang="en-US"/>
          </a:p>
          <a:p>
            <a:r>
              <a:rPr lang="zh-CN" altLang="en-US"/>
              <a:t>具有下列情形之一的，应当认定为刑法第二百零五条之一第一款规定的</a:t>
            </a:r>
            <a:r>
              <a:rPr lang="en-US" altLang="zh-CN"/>
              <a:t>“</a:t>
            </a:r>
            <a:r>
              <a:rPr lang="zh-CN" altLang="en-US"/>
              <a:t>虚开刑法第二百零五条规定以外的其他发票</a:t>
            </a:r>
            <a:r>
              <a:rPr lang="en-US" altLang="zh-CN"/>
              <a:t>”</a:t>
            </a:r>
            <a:r>
              <a:rPr lang="zh-CN" altLang="en-US"/>
              <a:t>：</a:t>
            </a:r>
            <a:endParaRPr lang="zh-CN" altLang="en-US"/>
          </a:p>
          <a:p>
            <a:r>
              <a:rPr lang="zh-CN" altLang="en-US"/>
              <a:t>（</a:t>
            </a:r>
            <a:r>
              <a:rPr lang="en-US" altLang="zh-CN"/>
              <a:t>1</a:t>
            </a:r>
            <a:r>
              <a:rPr lang="zh-CN" altLang="en-US"/>
              <a:t>）没有实际业务而为他人、为自己、让他人为自己、介绍他人开具发票的</a:t>
            </a:r>
            <a:r>
              <a:rPr lang="en-US" altLang="zh-CN"/>
              <a:t> </a:t>
            </a:r>
            <a:endParaRPr lang="zh-CN" altLang="en-US"/>
          </a:p>
          <a:p>
            <a:r>
              <a:rPr lang="zh-CN" altLang="en-US"/>
              <a:t>（</a:t>
            </a:r>
            <a:r>
              <a:rPr lang="en-US" altLang="zh-CN"/>
              <a:t>2</a:t>
            </a:r>
            <a:r>
              <a:rPr lang="zh-CN" altLang="en-US"/>
              <a:t>）有实际业务，但为他人、为自己、让他人为自己、介绍他人开具与实际业务的货物品名、服务名称、货物数量、金额等不符的发票的</a:t>
            </a:r>
            <a:r>
              <a:rPr lang="en-US" altLang="zh-CN"/>
              <a:t> </a:t>
            </a:r>
            <a:endParaRPr lang="zh-CN" altLang="en-US"/>
          </a:p>
          <a:p>
            <a:r>
              <a:rPr lang="zh-CN" altLang="en-US"/>
              <a:t>（</a:t>
            </a:r>
            <a:r>
              <a:rPr lang="en-US" altLang="zh-CN"/>
              <a:t>3</a:t>
            </a:r>
            <a:r>
              <a:rPr lang="zh-CN" altLang="en-US"/>
              <a:t>）非法篡改发票相关电子信息的</a:t>
            </a:r>
            <a:r>
              <a:rPr lang="en-US" altLang="zh-CN"/>
              <a:t> </a:t>
            </a:r>
            <a:endParaRPr lang="zh-CN" altLang="en-US"/>
          </a:p>
          <a:p>
            <a:r>
              <a:rPr lang="zh-CN" altLang="en-US"/>
              <a:t>（</a:t>
            </a:r>
            <a:r>
              <a:rPr lang="en-US" altLang="zh-CN"/>
              <a:t>4</a:t>
            </a:r>
            <a:r>
              <a:rPr lang="zh-CN" altLang="en-US"/>
              <a:t>）违反规定以其他手段虚开的</a:t>
            </a:r>
            <a:r>
              <a:rPr lang="en-US" altLang="zh-CN"/>
              <a:t> </a:t>
            </a:r>
            <a:endParaRPr lang="en-US" altLang="zh-CN"/>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发票方面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normAutofit fontScale="90000" lnSpcReduction="10000"/>
          </a:bodyPr>
          <a:p>
            <a:pPr>
              <a:lnSpc>
                <a:spcPct val="100000"/>
              </a:lnSpc>
            </a:pPr>
            <a:r>
              <a:rPr lang="en-US" altLang="zh-CN"/>
              <a:t>6.</a:t>
            </a:r>
            <a:r>
              <a:rPr lang="zh-CN" altLang="en-US"/>
              <a:t>虚开其他发票</a:t>
            </a:r>
            <a:r>
              <a:rPr lang="zh-CN" altLang="en-US">
                <a:sym typeface="+mn-ea"/>
              </a:rPr>
              <a:t>情节严重</a:t>
            </a:r>
            <a:endParaRPr lang="en-US" altLang="zh-CN"/>
          </a:p>
          <a:p>
            <a:pPr>
              <a:lnSpc>
                <a:spcPct val="100000"/>
              </a:lnSpc>
            </a:pPr>
            <a:r>
              <a:rPr lang="zh-CN" altLang="en-US"/>
              <a:t>具有下列情形之一的，应当认定为刑法第二百零五条之一第一款规定的</a:t>
            </a:r>
            <a:r>
              <a:rPr lang="en-US" altLang="zh-CN"/>
              <a:t>“</a:t>
            </a:r>
            <a:r>
              <a:rPr lang="zh-CN" altLang="en-US"/>
              <a:t>情节严重</a:t>
            </a:r>
            <a:r>
              <a:rPr lang="en-US" altLang="zh-CN"/>
              <a:t>”</a:t>
            </a:r>
            <a:r>
              <a:rPr lang="zh-CN" altLang="en-US"/>
              <a:t>：</a:t>
            </a:r>
            <a:endParaRPr lang="zh-CN" altLang="en-US"/>
          </a:p>
          <a:p>
            <a:pPr>
              <a:lnSpc>
                <a:spcPct val="100000"/>
              </a:lnSpc>
            </a:pPr>
            <a:r>
              <a:rPr lang="zh-CN" altLang="en-US"/>
              <a:t>（</a:t>
            </a:r>
            <a:r>
              <a:rPr lang="en-US" altLang="zh-CN"/>
              <a:t>1</a:t>
            </a:r>
            <a:r>
              <a:rPr lang="zh-CN" altLang="en-US"/>
              <a:t>）虚开发票票面金额五十万元以上的</a:t>
            </a:r>
            <a:r>
              <a:rPr lang="en-US" altLang="zh-CN"/>
              <a:t> </a:t>
            </a:r>
            <a:endParaRPr lang="zh-CN" altLang="en-US"/>
          </a:p>
          <a:p>
            <a:pPr>
              <a:lnSpc>
                <a:spcPct val="100000"/>
              </a:lnSpc>
            </a:pPr>
            <a:r>
              <a:rPr lang="zh-CN" altLang="en-US"/>
              <a:t>（</a:t>
            </a:r>
            <a:r>
              <a:rPr lang="en-US" altLang="zh-CN"/>
              <a:t>2</a:t>
            </a:r>
            <a:r>
              <a:rPr lang="zh-CN" altLang="en-US"/>
              <a:t>）虚开发票一百份以上且票面金额三十万元以上的</a:t>
            </a:r>
            <a:r>
              <a:rPr lang="en-US" altLang="zh-CN"/>
              <a:t> </a:t>
            </a:r>
            <a:endParaRPr lang="zh-CN" altLang="en-US"/>
          </a:p>
          <a:p>
            <a:pPr>
              <a:lnSpc>
                <a:spcPct val="100000"/>
              </a:lnSpc>
            </a:pPr>
            <a:r>
              <a:rPr lang="zh-CN" altLang="en-US"/>
              <a:t>（</a:t>
            </a:r>
            <a:r>
              <a:rPr lang="en-US" altLang="zh-CN"/>
              <a:t>3</a:t>
            </a:r>
            <a:r>
              <a:rPr lang="zh-CN" altLang="en-US"/>
              <a:t>）五年内因虚开发票受过刑事处罚或者二次以上行政处罚，又虚开发票，票面金额达到第一、二项规定的标准</a:t>
            </a:r>
            <a:r>
              <a:rPr lang="en-US" altLang="zh-CN"/>
              <a:t>60%</a:t>
            </a:r>
            <a:r>
              <a:rPr lang="zh-CN" altLang="en-US"/>
              <a:t>以上的</a:t>
            </a:r>
            <a:endParaRPr lang="zh-CN" altLang="en-US"/>
          </a:p>
          <a:p>
            <a:pPr>
              <a:lnSpc>
                <a:spcPct val="100000"/>
              </a:lnSpc>
            </a:pPr>
            <a:r>
              <a:rPr lang="en-US" altLang="zh-CN"/>
              <a:t>7.</a:t>
            </a:r>
            <a:r>
              <a:rPr lang="zh-CN" altLang="en-US"/>
              <a:t>虚开其他发票</a:t>
            </a:r>
            <a:r>
              <a:rPr lang="zh-CN" altLang="en-US">
                <a:sym typeface="+mn-ea"/>
              </a:rPr>
              <a:t>情节特别严重</a:t>
            </a:r>
            <a:endParaRPr lang="zh-CN" altLang="en-US">
              <a:sym typeface="+mn-ea"/>
            </a:endParaRPr>
          </a:p>
          <a:p>
            <a:pPr>
              <a:lnSpc>
                <a:spcPct val="100000"/>
              </a:lnSpc>
            </a:pPr>
            <a:r>
              <a:rPr lang="zh-CN" altLang="en-US"/>
              <a:t>具有下列情形之一的，应当认定为刑法第二百零五条之一第一款规定的</a:t>
            </a:r>
            <a:r>
              <a:rPr lang="en-US" altLang="zh-CN"/>
              <a:t>“</a:t>
            </a:r>
            <a:r>
              <a:rPr lang="zh-CN" altLang="en-US"/>
              <a:t>情节特别严重</a:t>
            </a:r>
            <a:r>
              <a:rPr lang="en-US" altLang="zh-CN"/>
              <a:t>”</a:t>
            </a:r>
            <a:r>
              <a:rPr lang="zh-CN" altLang="en-US"/>
              <a:t>：</a:t>
            </a:r>
            <a:endParaRPr lang="zh-CN" altLang="en-US"/>
          </a:p>
          <a:p>
            <a:pPr>
              <a:lnSpc>
                <a:spcPct val="100000"/>
              </a:lnSpc>
            </a:pPr>
            <a:r>
              <a:rPr lang="zh-CN" altLang="en-US"/>
              <a:t>（</a:t>
            </a:r>
            <a:r>
              <a:rPr lang="en-US" altLang="zh-CN"/>
              <a:t>1</a:t>
            </a:r>
            <a:r>
              <a:rPr lang="zh-CN" altLang="en-US"/>
              <a:t>）虚开发票票面金额二百五十万元以上的</a:t>
            </a:r>
            <a:r>
              <a:rPr lang="en-US" altLang="zh-CN"/>
              <a:t> </a:t>
            </a:r>
            <a:endParaRPr lang="zh-CN" altLang="en-US"/>
          </a:p>
          <a:p>
            <a:pPr>
              <a:lnSpc>
                <a:spcPct val="100000"/>
              </a:lnSpc>
            </a:pPr>
            <a:r>
              <a:rPr lang="zh-CN" altLang="en-US"/>
              <a:t>（</a:t>
            </a:r>
            <a:r>
              <a:rPr lang="en-US" altLang="zh-CN"/>
              <a:t>2</a:t>
            </a:r>
            <a:r>
              <a:rPr lang="zh-CN" altLang="en-US"/>
              <a:t>）虚开发票五百份以上且票面金额一百五十万元以上的</a:t>
            </a:r>
            <a:r>
              <a:rPr lang="en-US" altLang="zh-CN"/>
              <a:t> </a:t>
            </a:r>
            <a:endParaRPr lang="zh-CN" altLang="en-US"/>
          </a:p>
          <a:p>
            <a:pPr>
              <a:lnSpc>
                <a:spcPct val="100000"/>
              </a:lnSpc>
            </a:pPr>
            <a:r>
              <a:rPr lang="zh-CN" altLang="en-US"/>
              <a:t>（</a:t>
            </a:r>
            <a:r>
              <a:rPr lang="en-US" altLang="zh-CN"/>
              <a:t>3</a:t>
            </a:r>
            <a:r>
              <a:rPr lang="zh-CN" altLang="en-US"/>
              <a:t>）五年内因虚开发票受过刑事处罚或者二次以上行政处罚，又虚开发票，票面金额达到第一、二项规定的标准</a:t>
            </a:r>
            <a:r>
              <a:rPr lang="en-US" altLang="zh-CN"/>
              <a:t>60%</a:t>
            </a:r>
            <a:r>
              <a:rPr lang="zh-CN" altLang="en-US"/>
              <a:t>以上的</a:t>
            </a:r>
            <a:r>
              <a:rPr lang="en-US" altLang="zh-CN"/>
              <a:t> </a:t>
            </a:r>
            <a:endParaRPr lang="zh-CN" altLang="en-US"/>
          </a:p>
          <a:p>
            <a:pPr>
              <a:lnSpc>
                <a:spcPct val="100000"/>
              </a:lnSpc>
            </a:pPr>
            <a:r>
              <a:rPr lang="zh-CN" altLang="en-US"/>
              <a:t>以伪造的发票进行虚开，达到本条第一款规定的标准的，应当以虚开发票罪追究刑事责任</a:t>
            </a:r>
            <a:r>
              <a:rPr lang="en-US" altLang="zh-CN"/>
              <a:t> </a:t>
            </a:r>
            <a:endParaRPr lang="en-US" altLang="zh-CN"/>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rPr>
              <a:t>公司法</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r>
              <a:rPr lang="zh-CN" altLang="en-US">
                <a:solidFill>
                  <a:srgbClr val="FF0000"/>
                </a:solidFill>
              </a:rPr>
              <a:t>新《公司法》注册登记过渡政策</a:t>
            </a:r>
            <a:r>
              <a:rPr lang="en-US" altLang="zh-CN">
                <a:solidFill>
                  <a:srgbClr val="FF0000"/>
                </a:solidFill>
              </a:rPr>
              <a:t> </a:t>
            </a:r>
            <a:endParaRPr lang="en-US" altLang="zh-CN">
              <a:solidFill>
                <a:srgbClr val="FF0000"/>
              </a:solidFill>
            </a:endParaRPr>
          </a:p>
          <a:p>
            <a:r>
              <a:rPr lang="zh-CN" altLang="en-US">
                <a:solidFill>
                  <a:srgbClr val="00B0F0"/>
                </a:solidFill>
              </a:rPr>
              <a:t>（一）相关政策</a:t>
            </a:r>
            <a:endParaRPr lang="zh-CN" altLang="en-US">
              <a:solidFill>
                <a:srgbClr val="00B0F0"/>
              </a:solidFill>
            </a:endParaRPr>
          </a:p>
          <a:p>
            <a:r>
              <a:rPr lang="en-US" altLang="zh-CN">
                <a:solidFill>
                  <a:schemeClr val="tx1"/>
                </a:solidFill>
              </a:rPr>
              <a:t>1.</a:t>
            </a:r>
            <a:r>
              <a:rPr lang="zh-CN" altLang="en-US">
                <a:solidFill>
                  <a:schemeClr val="tx1"/>
                </a:solidFill>
              </a:rPr>
              <a:t>《公司法》</a:t>
            </a:r>
            <a:endParaRPr lang="zh-CN" altLang="en-US">
              <a:solidFill>
                <a:schemeClr val="tx1"/>
              </a:solidFill>
            </a:endParaRPr>
          </a:p>
          <a:p>
            <a:r>
              <a:rPr lang="en-US" altLang="zh-CN">
                <a:solidFill>
                  <a:schemeClr val="tx1"/>
                </a:solidFill>
              </a:rPr>
              <a:t>2.</a:t>
            </a:r>
            <a:r>
              <a:rPr lang="zh-CN" altLang="en-US">
                <a:solidFill>
                  <a:schemeClr val="tx1"/>
                </a:solidFill>
              </a:rPr>
              <a:t>国务院关于实施《中华人民共和国公司法》注册资本登记管理制度的规定（中华人民共和国国务院令第</a:t>
            </a:r>
            <a:r>
              <a:rPr lang="en-US" altLang="zh-CN">
                <a:solidFill>
                  <a:schemeClr val="tx1"/>
                </a:solidFill>
              </a:rPr>
              <a:t>784</a:t>
            </a:r>
            <a:r>
              <a:rPr lang="zh-CN" altLang="en-US">
                <a:solidFill>
                  <a:schemeClr val="tx1"/>
                </a:solidFill>
              </a:rPr>
              <a:t>号）</a:t>
            </a:r>
            <a:endParaRPr lang="zh-CN" altLang="en-US">
              <a:solidFill>
                <a:schemeClr val="tx1"/>
              </a:solidFill>
            </a:endParaRPr>
          </a:p>
          <a:p>
            <a:r>
              <a:rPr lang="zh-CN" altLang="en-US">
                <a:solidFill>
                  <a:srgbClr val="00B0F0"/>
                </a:solidFill>
              </a:rPr>
              <a:t>（二）政策规定</a:t>
            </a:r>
            <a:endParaRPr lang="zh-CN" altLang="en-US">
              <a:solidFill>
                <a:srgbClr val="00B0F0"/>
              </a:solidFill>
            </a:endParaRPr>
          </a:p>
          <a:p>
            <a:r>
              <a:rPr lang="zh-CN" altLang="en-US">
                <a:sym typeface="+mn-ea"/>
              </a:rPr>
              <a:t>本法施行前已登记设立的公司，出资期限超过本法规定的期限的，除法律、行政法规或者国务院另有规定外，应当逐步调整至本法规定的期限以内；对于出资期限、出资额明显异常的，公司登记机关可以依法要求其及时调整。具体实施办法由国务院规定</a:t>
            </a:r>
            <a:r>
              <a:rPr lang="en-US" altLang="zh-CN">
                <a:sym typeface="+mn-ea"/>
              </a:rPr>
              <a:t>                       ——</a:t>
            </a:r>
            <a:r>
              <a:rPr lang="zh-CN" altLang="en-US">
                <a:sym typeface="+mn-ea"/>
              </a:rPr>
              <a:t>《公司法》第二百六十六条第二款</a:t>
            </a:r>
            <a:endParaRPr lang="zh-CN" altLang="en-US">
              <a:solidFill>
                <a:schemeClr val="tx1"/>
              </a:solidFill>
              <a:sym typeface="+mn-e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公司法</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p:txBody>
          <a:bodyPr/>
          <a:p>
            <a:pPr>
              <a:lnSpc>
                <a:spcPct val="100000"/>
              </a:lnSpc>
            </a:pPr>
            <a:r>
              <a:rPr lang="en-US" altLang="zh-CN"/>
              <a:t> 2024</a:t>
            </a:r>
            <a:r>
              <a:rPr lang="zh-CN" altLang="en-US"/>
              <a:t>年</a:t>
            </a:r>
            <a:r>
              <a:rPr lang="en-US" altLang="zh-CN"/>
              <a:t>6</a:t>
            </a:r>
            <a:r>
              <a:rPr lang="zh-CN" altLang="en-US"/>
              <a:t>月</a:t>
            </a:r>
            <a:r>
              <a:rPr lang="en-US" altLang="zh-CN"/>
              <a:t>30</a:t>
            </a:r>
            <a:r>
              <a:rPr lang="zh-CN" altLang="en-US"/>
              <a:t>日前登记设立的公司，有限责任公司剩余认缴出资期限自</a:t>
            </a:r>
            <a:r>
              <a:rPr lang="en-US" altLang="zh-CN"/>
              <a:t>2027</a:t>
            </a:r>
            <a:r>
              <a:rPr lang="zh-CN" altLang="en-US"/>
              <a:t>年</a:t>
            </a:r>
            <a:r>
              <a:rPr lang="en-US" altLang="zh-CN"/>
              <a:t>7</a:t>
            </a:r>
            <a:r>
              <a:rPr lang="zh-CN" altLang="en-US"/>
              <a:t>月</a:t>
            </a:r>
            <a:r>
              <a:rPr lang="en-US" altLang="zh-CN"/>
              <a:t>1</a:t>
            </a:r>
            <a:r>
              <a:rPr lang="zh-CN" altLang="en-US"/>
              <a:t>日起超过</a:t>
            </a:r>
            <a:r>
              <a:rPr lang="en-US" altLang="zh-CN"/>
              <a:t>5</a:t>
            </a:r>
            <a:r>
              <a:rPr lang="zh-CN" altLang="en-US"/>
              <a:t>年的，应当在</a:t>
            </a:r>
            <a:r>
              <a:rPr lang="en-US" altLang="zh-CN"/>
              <a:t>2027</a:t>
            </a:r>
            <a:r>
              <a:rPr lang="zh-CN" altLang="en-US"/>
              <a:t>年</a:t>
            </a:r>
            <a:r>
              <a:rPr lang="en-US" altLang="zh-CN"/>
              <a:t>6</a:t>
            </a:r>
            <a:r>
              <a:rPr lang="zh-CN" altLang="en-US"/>
              <a:t>月</a:t>
            </a:r>
            <a:r>
              <a:rPr lang="en-US" altLang="zh-CN"/>
              <a:t>30</a:t>
            </a:r>
            <a:r>
              <a:rPr lang="zh-CN" altLang="en-US"/>
              <a:t>日前将其剩余认缴出资期限调整至</a:t>
            </a:r>
            <a:r>
              <a:rPr lang="en-US" altLang="zh-CN"/>
              <a:t>5</a:t>
            </a:r>
            <a:r>
              <a:rPr lang="zh-CN" altLang="en-US"/>
              <a:t>年内并记载于公司章程，股东应当在调整后的认缴出资期限内足额缴纳认缴的出资额</a:t>
            </a:r>
            <a:r>
              <a:rPr lang="en-US" altLang="zh-CN"/>
              <a:t>;</a:t>
            </a:r>
            <a:r>
              <a:rPr lang="zh-CN" altLang="en-US"/>
              <a:t>股份有限公司的发起人应当在</a:t>
            </a:r>
            <a:r>
              <a:rPr lang="en-US" altLang="zh-CN"/>
              <a:t>2027</a:t>
            </a:r>
            <a:r>
              <a:rPr lang="zh-CN" altLang="en-US"/>
              <a:t>年</a:t>
            </a:r>
            <a:r>
              <a:rPr lang="en-US" altLang="zh-CN"/>
              <a:t>6</a:t>
            </a:r>
            <a:r>
              <a:rPr lang="zh-CN" altLang="en-US"/>
              <a:t>月</a:t>
            </a:r>
            <a:r>
              <a:rPr lang="en-US" altLang="zh-CN"/>
              <a:t>30</a:t>
            </a:r>
            <a:r>
              <a:rPr lang="zh-CN" altLang="en-US"/>
              <a:t>日前按照其认购的股份全额缴纳股款</a:t>
            </a:r>
            <a:r>
              <a:rPr lang="en-US" altLang="zh-CN"/>
              <a:t> </a:t>
            </a:r>
            <a:endParaRPr lang="zh-CN" altLang="en-US"/>
          </a:p>
          <a:p>
            <a:pPr>
              <a:lnSpc>
                <a:spcPct val="100000"/>
              </a:lnSpc>
            </a:pPr>
            <a:r>
              <a:rPr lang="zh-CN" altLang="en-US"/>
              <a:t>公司生产经营涉及国家利益或者重大公共利益，国务院有关主管部门或者省级人民政府提出意见的，国务院市场监督管理部门可以同意其按原出资期限出资</a:t>
            </a:r>
            <a:r>
              <a:rPr lang="en-US" altLang="zh-CN"/>
              <a:t> </a:t>
            </a:r>
            <a:endParaRPr lang="en-US" altLang="zh-CN"/>
          </a:p>
          <a:p>
            <a:pPr>
              <a:lnSpc>
                <a:spcPct val="100000"/>
              </a:lnSpc>
            </a:pPr>
            <a:endParaRPr lang="en-US" altLang="zh-CN"/>
          </a:p>
          <a:p>
            <a:pPr>
              <a:lnSpc>
                <a:spcPct val="100000"/>
              </a:lnSpc>
            </a:pPr>
            <a:r>
              <a:rPr lang="zh-CN" altLang="en-US"/>
              <a:t>公司出资期限、注册资本明显异常的，公司登记机关可以结合公司的经营范围、经营状况以及股东的出资能力、主营项目、资产规模等进行研判，认定违</a:t>
            </a:r>
            <a:r>
              <a:rPr lang="zh-CN" altLang="en-US">
                <a:solidFill>
                  <a:srgbClr val="FF0000"/>
                </a:solidFill>
              </a:rPr>
              <a:t>背真实性、合理性原则</a:t>
            </a:r>
            <a:r>
              <a:rPr lang="zh-CN" altLang="en-US"/>
              <a:t>的，可以依法要求其及时调整</a:t>
            </a:r>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2150" y="1240155"/>
            <a:ext cx="10666095" cy="2370455"/>
          </a:xfrm>
        </p:spPr>
        <p:txBody>
          <a:bodyPr>
            <a:noAutofit/>
          </a:bodyPr>
          <a:lstStyle/>
          <a:p>
            <a:pPr algn="ctr"/>
            <a:r>
              <a:rPr lang="zh-CN" altLang="en-US" sz="4400" dirty="0">
                <a:solidFill>
                  <a:srgbClr val="0070C0"/>
                </a:solidFill>
                <a:uFillTx/>
              </a:rPr>
              <a:t>感谢您的聆听</a:t>
            </a:r>
            <a:br>
              <a:rPr lang="zh-CN" altLang="en-US" sz="4400" dirty="0">
                <a:solidFill>
                  <a:srgbClr val="0070C0"/>
                </a:solidFill>
                <a:uFillTx/>
              </a:rPr>
            </a:br>
            <a:br>
              <a:rPr lang="en-US" altLang="zh-CN" sz="4400" dirty="0">
                <a:solidFill>
                  <a:srgbClr val="0070C0"/>
                </a:solidFill>
                <a:uFillTx/>
              </a:rPr>
            </a:br>
            <a:r>
              <a:rPr lang="en-US" altLang="zh-CN" sz="4400" dirty="0">
                <a:solidFill>
                  <a:srgbClr val="0070C0"/>
                </a:solidFill>
                <a:uFillTx/>
              </a:rPr>
              <a:t>         </a:t>
            </a:r>
            <a:r>
              <a:rPr lang="zh-CN" altLang="en-US" sz="4400" dirty="0">
                <a:solidFill>
                  <a:srgbClr val="0070C0"/>
                </a:solidFill>
                <a:uFillTx/>
              </a:rPr>
              <a:t>敬请批评指正</a:t>
            </a:r>
            <a:br>
              <a:rPr lang="zh-CN" altLang="en-US" sz="4400" dirty="0">
                <a:solidFill>
                  <a:srgbClr val="0070C0"/>
                </a:solidFill>
                <a:uFillTx/>
              </a:rPr>
            </a:br>
            <a:endParaRPr lang="zh-CN" altLang="en-US" sz="4400" dirty="0">
              <a:solidFill>
                <a:srgbClr val="0070C0"/>
              </a:solidFill>
              <a:uFillTx/>
              <a:sym typeface="+mn-ea"/>
            </a:endParaRPr>
          </a:p>
        </p:txBody>
      </p:sp>
      <p:pic>
        <p:nvPicPr>
          <p:cNvPr id="5" name="图片 4" descr="erweima"/>
          <p:cNvPicPr>
            <a:picLocks noChangeAspect="1"/>
          </p:cNvPicPr>
          <p:nvPr/>
        </p:nvPicPr>
        <p:blipFill>
          <a:blip r:embed="rId1"/>
          <a:stretch>
            <a:fillRect/>
          </a:stretch>
        </p:blipFill>
        <p:spPr>
          <a:xfrm>
            <a:off x="5467227" y="4792004"/>
            <a:ext cx="1257300" cy="1257300"/>
          </a:xfrm>
          <a:prstGeom prst="rect">
            <a:avLst/>
          </a:prstGeom>
        </p:spPr>
      </p:pic>
      <p:sp>
        <p:nvSpPr>
          <p:cNvPr id="3" name="文本框 2"/>
          <p:cNvSpPr txBox="1"/>
          <p:nvPr/>
        </p:nvSpPr>
        <p:spPr>
          <a:xfrm>
            <a:off x="3575713" y="3807725"/>
            <a:ext cx="4899547" cy="1198880"/>
          </a:xfrm>
          <a:prstGeom prst="rect">
            <a:avLst/>
          </a:prstGeom>
          <a:noFill/>
        </p:spPr>
        <p:txBody>
          <a:bodyPr wrap="square" rtlCol="0">
            <a:spAutoFit/>
          </a:bodyPr>
          <a:lstStyle/>
          <a:p>
            <a:pPr algn="ctr"/>
            <a:r>
              <a:rPr lang="zh-CN" altLang="en-US" sz="2400" b="1" dirty="0">
                <a:solidFill>
                  <a:srgbClr val="0070C0"/>
                </a:solidFill>
                <a:uFillTx/>
              </a:rPr>
              <a:t>宁波市中瑞税务师事务所</a:t>
            </a:r>
            <a:endParaRPr lang="en-US" altLang="zh-CN" sz="2400" b="1" dirty="0">
              <a:solidFill>
                <a:srgbClr val="0070C0"/>
              </a:solidFill>
              <a:uFillTx/>
            </a:endParaRPr>
          </a:p>
          <a:p>
            <a:pPr algn="ctr"/>
            <a:r>
              <a:rPr lang="zh-CN" altLang="en-US" sz="2400" b="1" dirty="0">
                <a:solidFill>
                  <a:srgbClr val="0070C0"/>
                </a:solidFill>
                <a:uFillTx/>
              </a:rPr>
              <a:t>李忠尔 </a:t>
            </a:r>
            <a:r>
              <a:rPr lang="en-US" altLang="zh-CN" sz="2400" b="1" dirty="0">
                <a:solidFill>
                  <a:srgbClr val="0070C0"/>
                </a:solidFill>
                <a:uFillTx/>
              </a:rPr>
              <a:t>13306678805</a:t>
            </a:r>
            <a:endParaRPr lang="en-US" altLang="zh-CN" sz="2400" b="1" dirty="0">
              <a:solidFill>
                <a:srgbClr val="FFC000"/>
              </a:solidFill>
              <a:uFillTx/>
            </a:endParaRPr>
          </a:p>
          <a:p>
            <a:pPr algn="ctr"/>
            <a:endParaRPr lang="en-US" altLang="zh-CN" sz="2400" b="1" dirty="0">
              <a:solidFill>
                <a:srgbClr val="FFC000"/>
              </a:solidFill>
              <a:uFillTx/>
            </a:endParaRPr>
          </a:p>
        </p:txBody>
      </p:sp>
      <p:sp>
        <p:nvSpPr>
          <p:cNvPr id="7" name="矩形 6"/>
          <p:cNvSpPr/>
          <p:nvPr/>
        </p:nvSpPr>
        <p:spPr>
          <a:xfrm>
            <a:off x="4695825" y="6177915"/>
            <a:ext cx="2799715" cy="859790"/>
          </a:xfrm>
          <a:prstGeom prst="rect">
            <a:avLst/>
          </a:prstGeom>
          <a:noFill/>
          <a:ln>
            <a:noFill/>
          </a:ln>
        </p:spPr>
        <p:txBody>
          <a:bodyPr wrap="none" rtlCol="0" anchor="t">
            <a:noAutofit/>
          </a:bodyPr>
          <a:p>
            <a:pPr algn="ctr"/>
            <a:r>
              <a:rPr lang="zh-CN" altLang="en-US" b="1">
                <a:solidFill>
                  <a:schemeClr val="tx1"/>
                </a:solidFill>
                <a:effectLst>
                  <a:outerShdw blurRad="38100" dist="19050" dir="2700000" algn="tl" rotWithShape="0">
                    <a:schemeClr val="dk1">
                      <a:alpha val="40000"/>
                    </a:schemeClr>
                  </a:outerShdw>
                </a:effectLst>
              </a:rPr>
              <a:t>中瑞公众号</a:t>
            </a:r>
            <a:endParaRPr lang="zh-CN" altLang="en-US" b="1">
              <a:solidFill>
                <a:schemeClr val="tx1"/>
              </a:solidFill>
              <a:effectLst>
                <a:outerShdw blurRad="38100" dist="19050" dir="2700000" algn="tl" rotWithShape="0">
                  <a:schemeClr val="dk1">
                    <a:alpha val="40000"/>
                  </a:schemeClr>
                </a:outerShdw>
              </a:effectLst>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rgbClr val="0070C0"/>
                </a:solidFill>
                <a:uFillTx/>
                <a:latin typeface="+mj-lt"/>
                <a:ea typeface="华文新魏" panose="02010800040101010101" charset="-122"/>
                <a:sym typeface="+mn-ea"/>
              </a:rPr>
              <a:t>增值税方面</a:t>
            </a:r>
            <a:endParaRPr lang="zh-CN" altLang="en-US">
              <a:solidFill>
                <a:srgbClr val="0070C0"/>
              </a:solidFill>
              <a:uFillTx/>
              <a:latin typeface="+mj-lt"/>
              <a:ea typeface="华文新魏" panose="02010800040101010101" charset="-122"/>
            </a:endParaRPr>
          </a:p>
        </p:txBody>
      </p:sp>
      <p:sp>
        <p:nvSpPr>
          <p:cNvPr id="3" name="内容占位符 2"/>
          <p:cNvSpPr>
            <a:spLocks noGrp="1"/>
          </p:cNvSpPr>
          <p:nvPr>
            <p:ph idx="1"/>
          </p:nvPr>
        </p:nvSpPr>
        <p:spPr>
          <a:xfrm>
            <a:off x="466090" y="616585"/>
            <a:ext cx="11296015" cy="6113145"/>
          </a:xfrm>
        </p:spPr>
        <p:txBody>
          <a:bodyPr>
            <a:noAutofit/>
          </a:bodyPr>
          <a:p>
            <a:pPr>
              <a:lnSpc>
                <a:spcPct val="90000"/>
              </a:lnSpc>
            </a:pPr>
            <a:r>
              <a:rPr lang="en-US" altLang="zh-CN" sz="2000"/>
              <a:t>4.</a:t>
            </a:r>
            <a:r>
              <a:rPr lang="zh-CN" altLang="en-US" sz="2000"/>
              <a:t>享受与监管</a:t>
            </a:r>
            <a:endParaRPr lang="zh-CN" altLang="en-US" sz="2000"/>
          </a:p>
          <a:p>
            <a:pPr>
              <a:lnSpc>
                <a:spcPct val="90000"/>
              </a:lnSpc>
            </a:pPr>
            <a:r>
              <a:rPr lang="zh-CN" altLang="en-US" sz="2000"/>
              <a:t>（</a:t>
            </a:r>
            <a:r>
              <a:rPr lang="en-US" altLang="zh-CN" sz="2000"/>
              <a:t>1</a:t>
            </a:r>
            <a:r>
              <a:rPr lang="zh-CN" altLang="en-US" sz="2000"/>
              <a:t>）集成电路企业和</a:t>
            </a:r>
            <a:r>
              <a:rPr lang="zh-CN" altLang="en-US" sz="2000">
                <a:sym typeface="+mn-ea"/>
              </a:rPr>
              <a:t>工业母机企业</a:t>
            </a:r>
            <a:r>
              <a:rPr lang="en-US" altLang="zh-CN" sz="2000">
                <a:sym typeface="+mn-ea"/>
              </a:rPr>
              <a:t> </a:t>
            </a:r>
            <a:endParaRPr lang="zh-CN" altLang="en-US" sz="2000"/>
          </a:p>
          <a:p>
            <a:pPr>
              <a:lnSpc>
                <a:spcPct val="90000"/>
              </a:lnSpc>
            </a:pPr>
            <a:r>
              <a:rPr lang="zh-CN" altLang="en-US" sz="2000">
                <a:latin typeface="Calibri" panose="020F0502020204030204" charset="0"/>
              </a:rPr>
              <a:t>①</a:t>
            </a:r>
            <a:r>
              <a:rPr lang="zh-CN" altLang="en-US" sz="2000"/>
              <a:t>企业对所提供材料和数据的真实性负责。申报企业应签署承诺书，承诺申报如出现失信行为，接受有关部门按照法律、法规和国家有关规定处理</a:t>
            </a:r>
            <a:endParaRPr lang="zh-CN" altLang="en-US" sz="2000"/>
          </a:p>
          <a:p>
            <a:pPr>
              <a:lnSpc>
                <a:spcPct val="90000"/>
              </a:lnSpc>
            </a:pPr>
            <a:r>
              <a:rPr lang="zh-CN" altLang="en-US" sz="2000">
                <a:latin typeface="Calibri" panose="020F0502020204030204" charset="0"/>
              </a:rPr>
              <a:t>②</a:t>
            </a:r>
            <a:r>
              <a:rPr lang="zh-CN" altLang="en-US" sz="2000"/>
              <a:t>省（级）工信部门（和发改部门）会同财政、税务部门对清单内企业加强日常监管。在监管过程中，如发现企业存在以虚假信息获得减免税资格，应及时联合核查，并联合报送工业和信息化部进行复核。工业和信息化部会同相关部门复核后对确不符合条件的企业，函告财政部、税务总局按相关规定处理</a:t>
            </a:r>
            <a:r>
              <a:rPr lang="en-US" altLang="zh-CN" sz="2000"/>
              <a:t> </a:t>
            </a:r>
            <a:endParaRPr lang="zh-CN" altLang="en-US" sz="2000"/>
          </a:p>
          <a:p>
            <a:pPr>
              <a:lnSpc>
                <a:spcPct val="90000"/>
              </a:lnSpc>
            </a:pPr>
            <a:r>
              <a:rPr lang="zh-CN" altLang="en-US" sz="2000"/>
              <a:t>（</a:t>
            </a:r>
            <a:r>
              <a:rPr lang="en-US" altLang="zh-CN" sz="2000"/>
              <a:t>2</a:t>
            </a:r>
            <a:r>
              <a:rPr lang="zh-CN" altLang="en-US" sz="2000"/>
              <a:t>）先进制造业企业</a:t>
            </a:r>
            <a:endParaRPr lang="zh-CN" altLang="en-US" sz="2000"/>
          </a:p>
          <a:p>
            <a:pPr>
              <a:lnSpc>
                <a:spcPct val="90000"/>
              </a:lnSpc>
            </a:pPr>
            <a:r>
              <a:rPr lang="zh-CN" altLang="en-US" sz="2000">
                <a:latin typeface="Calibri" panose="020F0502020204030204" charset="0"/>
              </a:rPr>
              <a:t>①</a:t>
            </a:r>
            <a:r>
              <a:rPr lang="zh-CN" altLang="en-US" sz="2000"/>
              <a:t>申报企业按照</a:t>
            </a:r>
            <a:r>
              <a:rPr lang="en-US" altLang="zh-CN" sz="2000"/>
              <a:t>“</a:t>
            </a:r>
            <a:r>
              <a:rPr lang="zh-CN" altLang="en-US" sz="2000"/>
              <a:t>自愿申报、真实发生、相关材料留存备查</a:t>
            </a:r>
            <a:r>
              <a:rPr lang="en-US" altLang="zh-CN" sz="2000"/>
              <a:t>”</a:t>
            </a:r>
            <a:r>
              <a:rPr lang="zh-CN" altLang="en-US" sz="2000"/>
              <a:t>原则，对所提供材料和数据的真实性负责，承诺如出现失信行为，接受有关部门按照法律、法规和国家有关规定处理</a:t>
            </a:r>
            <a:endParaRPr lang="zh-CN" altLang="en-US" sz="2000"/>
          </a:p>
          <a:p>
            <a:pPr>
              <a:lnSpc>
                <a:spcPct val="90000"/>
              </a:lnSpc>
            </a:pPr>
            <a:r>
              <a:rPr lang="zh-CN" altLang="en-US" sz="2000">
                <a:latin typeface="Calibri" panose="020F0502020204030204" charset="0"/>
              </a:rPr>
              <a:t>②</a:t>
            </a:r>
            <a:r>
              <a:rPr lang="zh-CN" altLang="en-US" sz="2000"/>
              <a:t>省（级）工业和信息化主管部门会同同级科技、财政、税务部门按职责分工对名单内企业加强日常监管</a:t>
            </a:r>
            <a:endParaRPr lang="zh-CN" altLang="en-US" sz="2000"/>
          </a:p>
          <a:p>
            <a:pPr>
              <a:lnSpc>
                <a:spcPct val="90000"/>
              </a:lnSpc>
            </a:pPr>
            <a:r>
              <a:rPr lang="zh-CN" altLang="en-US" sz="2000"/>
              <a:t>在监管过程中，如发现企业存在以虚假信息获得减免税资格，税务部门应追缴已享受的减免税款，并按照税收征收管理法的有关规定处理</a:t>
            </a:r>
            <a:endParaRPr lang="zh-CN" altLang="en-US" sz="2000"/>
          </a:p>
          <a:p>
            <a:pPr>
              <a:lnSpc>
                <a:spcPct val="90000"/>
              </a:lnSpc>
            </a:pPr>
            <a:r>
              <a:rPr lang="zh-CN" altLang="en-US" sz="2000"/>
              <a:t>对因被取消高新技术企业资格等原因不再符合享受政策条件的企业，省（级）工业和信息化主管部门</a:t>
            </a:r>
            <a:r>
              <a:rPr lang="zh-CN" altLang="en-US" sz="1900"/>
              <a:t>形成不再享受政策企业名单并推送同级税务部门，名单内企业自不符合政策条件之月起不再享受政策</a:t>
            </a:r>
            <a:endParaRPr lang="zh-CN" altLang="en-US" sz="1900"/>
          </a:p>
        </p:txBody>
      </p:sp>
    </p:spTree>
  </p:cSld>
  <p:clrMapOvr>
    <a:masterClrMapping/>
  </p:clrMapOvr>
</p:sld>
</file>

<file path=ppt/tags/tag1.xml><?xml version="1.0" encoding="utf-8"?>
<p:tagLst xmlns:p="http://schemas.openxmlformats.org/presentationml/2006/main">
  <p:tag name="TABLE_ENDDRAG_ORIGIN_RECT" val="855*146"/>
  <p:tag name="TABLE_ENDDRAG_RECT" val="57*102*855*146"/>
</p:tagLst>
</file>

<file path=ppt/tags/tag2.xml><?xml version="1.0" encoding="utf-8"?>
<p:tagLst xmlns:p="http://schemas.openxmlformats.org/presentationml/2006/main">
  <p:tag name="TABLE_ENDDRAG_ORIGIN_RECT" val="815*97"/>
  <p:tag name="TABLE_ENDDRAG_RECT" val="53*127*815*97"/>
</p:tagLst>
</file>

<file path=ppt/tags/tag3.xml><?xml version="1.0" encoding="utf-8"?>
<p:tagLst xmlns:p="http://schemas.openxmlformats.org/presentationml/2006/main">
  <p:tag name="TABLE_ENDDRAG_ORIGIN_RECT" val="800*117"/>
  <p:tag name="TABLE_ENDDRAG_RECT" val="82*92*800*117"/>
</p:tagLst>
</file>

<file path=ppt/tags/tag4.xml><?xml version="1.0" encoding="utf-8"?>
<p:tagLst xmlns:p="http://schemas.openxmlformats.org/presentationml/2006/main">
  <p:tag name="TABLE_ENDDRAG_ORIGIN_RECT" val="836*122"/>
  <p:tag name="TABLE_ENDDRAG_RECT" val="63*334*836*123"/>
</p:tagLst>
</file>

<file path=ppt/tags/tag5.xml><?xml version="1.0" encoding="utf-8"?>
<p:tagLst xmlns:p="http://schemas.openxmlformats.org/presentationml/2006/main">
  <p:tag name="TABLE_ENDDRAG_ORIGIN_RECT" val="841*119"/>
  <p:tag name="TABLE_ENDDRAG_RECT" val="42*131*841*119"/>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commondata" val="eyJoZGlkIjoiZTk3N2VhNjE4ZWQzZGZkYmY1Y2E2YWY4NzViYTQ1NzkifQ=="/>
  <p:tag name="resource_record_key" val="{&quot;13&quot;:[20482067,45631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28245</Words>
  <Application>WPS 演示</Application>
  <PresentationFormat>宽屏</PresentationFormat>
  <Paragraphs>1127</Paragraphs>
  <Slides>87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87</vt:i4>
      </vt:variant>
    </vt:vector>
  </HeadingPairs>
  <TitlesOfParts>
    <vt:vector size="100" baseType="lpstr">
      <vt:lpstr>Arial</vt:lpstr>
      <vt:lpstr>宋体</vt:lpstr>
      <vt:lpstr>Wingdings</vt:lpstr>
      <vt:lpstr>华文隶书</vt:lpstr>
      <vt:lpstr>华文中宋</vt:lpstr>
      <vt:lpstr>华文行楷</vt:lpstr>
      <vt:lpstr>华文新魏</vt:lpstr>
      <vt:lpstr>Calibri</vt:lpstr>
      <vt:lpstr>等线 Light</vt:lpstr>
      <vt:lpstr>等线</vt:lpstr>
      <vt:lpstr>微软雅黑</vt:lpstr>
      <vt:lpstr>Arial Unicode MS</vt:lpstr>
      <vt:lpstr>Office 主题​​</vt:lpstr>
      <vt:lpstr>2024年度相关税收政策分享</vt:lpstr>
      <vt:lpstr>分享提纲</vt:lpstr>
      <vt:lpstr>增值税方面</vt:lpstr>
      <vt:lpstr>增值税方面</vt:lpstr>
      <vt:lpstr>增值税方面</vt:lpstr>
      <vt:lpstr>增值税方面</vt:lpstr>
      <vt:lpstr>增值税方面</vt:lpstr>
      <vt:lpstr>增值税方面</vt:lpstr>
      <vt:lpstr>增值税方面</vt:lpstr>
      <vt:lpstr>增值税方面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水资源税</vt:lpstr>
      <vt:lpstr>水资源税</vt:lpstr>
      <vt:lpstr>水资源税</vt:lpstr>
      <vt:lpstr>水资源税</vt:lpstr>
      <vt:lpstr>水资源税</vt:lpstr>
      <vt:lpstr>水资源税</vt:lpstr>
      <vt:lpstr>水资源税</vt:lpstr>
      <vt:lpstr>水资源税</vt:lpstr>
      <vt:lpstr>水资源税</vt:lpstr>
      <vt:lpstr>水资源税</vt:lpstr>
      <vt:lpstr>水资源税</vt:lpstr>
      <vt:lpstr>水资源税</vt:lpstr>
      <vt:lpstr>水资源税</vt:lpstr>
      <vt:lpstr>水资源税</vt:lpstr>
      <vt:lpstr>水资源税</vt:lpstr>
      <vt:lpstr>其他税费</vt:lpstr>
      <vt:lpstr>其他税费</vt:lpstr>
      <vt:lpstr>其他税费</vt:lpstr>
      <vt:lpstr>其他税费</vt:lpstr>
      <vt:lpstr>其他税费</vt:lpstr>
      <vt:lpstr>其他税费</vt:lpstr>
      <vt:lpstr>其他税费</vt:lpstr>
      <vt:lpstr>其他税费</vt:lpstr>
      <vt:lpstr>其他税费</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发票方面</vt:lpstr>
      <vt:lpstr>公司法</vt:lpstr>
      <vt:lpstr>公司法</vt:lpstr>
      <vt:lpstr>感谢您的聆听           敬请批评指正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忠尔 李</dc:creator>
  <cp:lastModifiedBy>李忠尔（中瑞）</cp:lastModifiedBy>
  <cp:revision>29</cp:revision>
  <dcterms:created xsi:type="dcterms:W3CDTF">2024-10-11T02:22:00Z</dcterms:created>
  <dcterms:modified xsi:type="dcterms:W3CDTF">2025-01-16T08:10:34Z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F62BA87C1A964344A968BB95302893B4_13</vt:lpwstr>
  </property>
  <property fmtid="{D5CDD505-2E9C-101B-9397-08002B2CF9AE}" pid="3" name="KSOProductBuildVer">
    <vt:lpwstr>2052-12.1.0.19770</vt:lpwstr>
  </property>
</Properties>
</file>